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sldIdLst>
    <p:sldId id="266" r:id="rId2"/>
    <p:sldId id="498" r:id="rId3"/>
    <p:sldId id="615" r:id="rId4"/>
    <p:sldId id="499" r:id="rId5"/>
    <p:sldId id="475" r:id="rId6"/>
    <p:sldId id="328" r:id="rId7"/>
    <p:sldId id="501" r:id="rId8"/>
    <p:sldId id="485"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hiraj Chidwal" initials="DC" lastIdx="3" clrIdx="0">
    <p:extLst>
      <p:ext uri="{19B8F6BF-5375-455C-9EA6-DF929625EA0E}">
        <p15:presenceInfo xmlns:p15="http://schemas.microsoft.com/office/powerpoint/2012/main" userId="3f74bc8821c4c0cc" providerId="Windows Live"/>
      </p:ext>
    </p:extLst>
  </p:cmAuthor>
  <p:cmAuthor id="2" name="investment alanwar" initials="ia" lastIdx="28" clrIdx="1">
    <p:extLst>
      <p:ext uri="{19B8F6BF-5375-455C-9EA6-DF929625EA0E}">
        <p15:presenceInfo xmlns:p15="http://schemas.microsoft.com/office/powerpoint/2012/main" userId="1f8f8f35645ebb56" providerId="Windows Live"/>
      </p:ext>
    </p:extLst>
  </p:cmAuthor>
  <p:cmAuthor id="3" name="Ahmed Ibrahim El Dosoqey" initials="AIED" lastIdx="2" clrIdx="2">
    <p:extLst>
      <p:ext uri="{19B8F6BF-5375-455C-9EA6-DF929625EA0E}">
        <p15:presenceInfo xmlns:p15="http://schemas.microsoft.com/office/powerpoint/2012/main" userId="S-1-5-21-129396674-1682961518-650049869-11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1A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80" autoAdjust="0"/>
    <p:restoredTop sz="91228" autoAdjust="0"/>
  </p:normalViewPr>
  <p:slideViewPr>
    <p:cSldViewPr snapToGrid="0">
      <p:cViewPr varScale="1">
        <p:scale>
          <a:sx n="96" d="100"/>
          <a:sy n="96" d="100"/>
        </p:scale>
        <p:origin x="514" y="62"/>
      </p:cViewPr>
      <p:guideLst>
        <p:guide orient="horz" pos="196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server\Home%20Folders\CEO\Strategy\Strategy\Copy%20of%20Strategy%20-%20Data%20Collec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GDrive\My%20Drive\Al%20Anwar%20Investments\AAH\Investor%20Presentation\Sept'23\Investor%20Presentation%20-%20Sept'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GDrive\My%20Drive\Al%20Anwar%20Investments\AAH\Investor%20Presentation\Sept'23\Investor%20Presentation%20-%20Sept'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GDrive\My%20Drive\Al%20Anwar%20Investments\AAH\Investor%20Presentation\Sept'23\Investor%20Presentation%20-%20Sept'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My%20Drive\Al%20Anwar%20Investments\AAH\Investor%20Presentation\Sept'23\Investor%20Presentation%20-%20Sept'2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GDrive\My%20Drive\Al%20Anwar%20Investments\AAH\Investor%20Presentation\Sept'23\Investor%20Presentation%20-%20Sept'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GDrive\My%20Drive\Al%20Anwar%20Investments\AAH\Investor%20Presentation\Sept'23\Investor%20Presentation%20-%20Sept'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823B-4522-9A98-E39B5FA4BDD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823B-4522-9A98-E39B5FA4BDD7}"/>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823B-4522-9A98-E39B5FA4BDD7}"/>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823B-4522-9A98-E39B5FA4BDD7}"/>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823B-4522-9A98-E39B5FA4BDD7}"/>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B-823B-4522-9A98-E39B5FA4BDD7}"/>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D-823B-4522-9A98-E39B5FA4BDD7}"/>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F-823B-4522-9A98-E39B5FA4BDD7}"/>
              </c:ext>
            </c:extLst>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1-823B-4522-9A98-E39B5FA4BDD7}"/>
              </c:ext>
            </c:extLst>
          </c:dPt>
          <c:dPt>
            <c:idx val="9"/>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3-823B-4522-9A98-E39B5FA4BDD7}"/>
              </c:ext>
            </c:extLst>
          </c:dPt>
          <c:dPt>
            <c:idx val="10"/>
            <c:bubble3D val="0"/>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5-823B-4522-9A98-E39B5FA4BDD7}"/>
              </c:ext>
            </c:extLst>
          </c:dPt>
          <c:dPt>
            <c:idx val="11"/>
            <c:bubble3D val="0"/>
            <c:spPr>
              <a:solidFill>
                <a:schemeClr val="accent6">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7-823B-4522-9A98-E39B5FA4BDD7}"/>
              </c:ext>
            </c:extLst>
          </c:dPt>
          <c:dPt>
            <c:idx val="12"/>
            <c:bubble3D val="0"/>
            <c:spPr>
              <a:solidFill>
                <a:schemeClr val="accent1">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19-823B-4522-9A98-E39B5FA4BDD7}"/>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1-823B-4522-9A98-E39B5FA4BDD7}"/>
                </c:ext>
              </c:extLst>
            </c:dLbl>
            <c:dLbl>
              <c:idx val="1"/>
              <c:layout>
                <c:manualLayout>
                  <c:x val="0"/>
                  <c:y val="-7.850894816554879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23B-4522-9A98-E39B5FA4BDD7}"/>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5-823B-4522-9A98-E39B5FA4BDD7}"/>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7-823B-4522-9A98-E39B5FA4BDD7}"/>
                </c:ext>
              </c:extLst>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9-823B-4522-9A98-E39B5FA4BDD7}"/>
                </c:ext>
              </c:extLst>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B-823B-4522-9A98-E39B5FA4BDD7}"/>
                </c:ext>
              </c:extLst>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D-823B-4522-9A98-E39B5FA4BDD7}"/>
                </c:ext>
              </c:extLst>
            </c:dLbl>
            <c:dLbl>
              <c:idx val="7"/>
              <c:layout>
                <c:manualLayout>
                  <c:x val="0"/>
                  <c:y val="-3.4543937192841469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F-823B-4522-9A98-E39B5FA4BDD7}"/>
                </c:ext>
              </c:extLst>
            </c:dLbl>
            <c:dLbl>
              <c:idx val="8"/>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1-823B-4522-9A98-E39B5FA4BDD7}"/>
                </c:ext>
              </c:extLst>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3-823B-4522-9A98-E39B5FA4BDD7}"/>
                </c:ext>
              </c:extLst>
            </c:dLbl>
            <c:dLbl>
              <c:idx val="1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5-823B-4522-9A98-E39B5FA4BDD7}"/>
                </c:ext>
              </c:extLst>
            </c:dLbl>
            <c:dLbl>
              <c:idx val="1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lumMod val="60000"/>
                        </a:schemeClr>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17-823B-4522-9A98-E39B5FA4BDD7}"/>
                </c:ext>
              </c:extLst>
            </c:dLbl>
            <c:dLbl>
              <c:idx val="12"/>
              <c:layout>
                <c:manualLayout>
                  <c:x val="9.2391316428740072E-2"/>
                  <c:y val="-1.5701789633109774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80000"/>
                          <a:lumOff val="20000"/>
                        </a:schemeClr>
                      </a:solidFill>
                      <a:latin typeface="+mn-lt"/>
                      <a:ea typeface="+mn-ea"/>
                      <a:cs typeface="+mn-cs"/>
                    </a:defRPr>
                  </a:pPr>
                  <a:endParaRPr lang="en-US"/>
                </a:p>
              </c:txPr>
              <c:dLblPos val="bestFit"/>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9-823B-4522-9A98-E39B5FA4BDD7}"/>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(Sheet2!$B$5:$B$12,Sheet2!$B$14:$B$16,Sheet2!$B$17:$B$18)</c:f>
              <c:strCache>
                <c:ptCount val="13"/>
                <c:pt idx="0">
                  <c:v>Oman Chlorine SAOG</c:v>
                </c:pt>
                <c:pt idx="1">
                  <c:v>National Detergent SAOG</c:v>
                </c:pt>
                <c:pt idx="2">
                  <c:v>Arabia Falcon Insur. SAOG</c:v>
                </c:pt>
                <c:pt idx="3">
                  <c:v>Alruwad School SAOC</c:v>
                </c:pt>
                <c:pt idx="4">
                  <c:v>Voltamp Energy SAOG </c:v>
                </c:pt>
                <c:pt idx="5">
                  <c:v>Al Maha Ceramics SAOG </c:v>
                </c:pt>
                <c:pt idx="6">
                  <c:v>National Biscuit SAOG</c:v>
                </c:pt>
                <c:pt idx="7">
                  <c:v>Hormuz Cement SAOC </c:v>
                </c:pt>
                <c:pt idx="8">
                  <c:v>Bank Dhofar SAOG </c:v>
                </c:pt>
                <c:pt idx="9">
                  <c:v>DIDIC </c:v>
                </c:pt>
                <c:pt idx="10">
                  <c:v>Others </c:v>
                </c:pt>
                <c:pt idx="11">
                  <c:v>Property and other assets
</c:v>
                </c:pt>
                <c:pt idx="12">
                  <c:v>Receivable and cash</c:v>
                </c:pt>
              </c:strCache>
            </c:strRef>
          </c:cat>
          <c:val>
            <c:numRef>
              <c:f>(Sheet2!$D$5:$D$12,Sheet2!$D$14:$D$16,Sheet2!$D$17:$D$18)</c:f>
              <c:numCache>
                <c:formatCode>_(* #,##0_);_(* \(#,##0\);_(* "-"??_);_(@_)</c:formatCode>
                <c:ptCount val="13"/>
                <c:pt idx="0">
                  <c:v>8042</c:v>
                </c:pt>
                <c:pt idx="1">
                  <c:v>5354</c:v>
                </c:pt>
                <c:pt idx="2">
                  <c:v>4836</c:v>
                </c:pt>
                <c:pt idx="3">
                  <c:v>4675</c:v>
                </c:pt>
                <c:pt idx="4">
                  <c:v>4103</c:v>
                </c:pt>
                <c:pt idx="5">
                  <c:v>2442</c:v>
                </c:pt>
                <c:pt idx="6">
                  <c:v>2258</c:v>
                </c:pt>
                <c:pt idx="7">
                  <c:v>40</c:v>
                </c:pt>
                <c:pt idx="8">
                  <c:v>7649</c:v>
                </c:pt>
                <c:pt idx="9">
                  <c:v>6602</c:v>
                </c:pt>
                <c:pt idx="10">
                  <c:v>76</c:v>
                </c:pt>
                <c:pt idx="11">
                  <c:v>2308</c:v>
                </c:pt>
                <c:pt idx="12">
                  <c:v>682</c:v>
                </c:pt>
              </c:numCache>
            </c:numRef>
          </c:val>
          <c:extLst>
            <c:ext xmlns:c16="http://schemas.microsoft.com/office/drawing/2014/chart" uri="{C3380CC4-5D6E-409C-BE32-E72D297353CC}">
              <c16:uniqueId val="{0000001A-823B-4522-9A98-E39B5FA4BDD7}"/>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Sheet1!$E$5</c:f>
              <c:strCache>
                <c:ptCount val="1"/>
                <c:pt idx="0">
                  <c:v>June'22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Sheet1!$A$6:$A$12</c:f>
              <c:strCache>
                <c:ptCount val="7"/>
                <c:pt idx="0">
                  <c:v>Oman Chlorine SAOG</c:v>
                </c:pt>
                <c:pt idx="1">
                  <c:v>National Detergent SAOG</c:v>
                </c:pt>
                <c:pt idx="2">
                  <c:v>Arabia Falcon Insur. SAOG</c:v>
                </c:pt>
                <c:pt idx="3">
                  <c:v>Alruwad School SAOC</c:v>
                </c:pt>
                <c:pt idx="4">
                  <c:v>Voltamp Energy SAOG </c:v>
                </c:pt>
                <c:pt idx="5">
                  <c:v>Al Maha Ceramics SAOG </c:v>
                </c:pt>
                <c:pt idx="6">
                  <c:v>National Biscuit SAOG</c:v>
                </c:pt>
              </c:strCache>
            </c:strRef>
          </c:cat>
          <c:val>
            <c:numRef>
              <c:f>Sheet1!$E$6:$E$12</c:f>
              <c:numCache>
                <c:formatCode>General</c:formatCode>
                <c:ptCount val="7"/>
                <c:pt idx="0" formatCode="#,##0">
                  <c:v>1762</c:v>
                </c:pt>
                <c:pt idx="1">
                  <c:v>-146</c:v>
                </c:pt>
                <c:pt idx="2">
                  <c:v>340</c:v>
                </c:pt>
                <c:pt idx="3">
                  <c:v>5</c:v>
                </c:pt>
                <c:pt idx="4">
                  <c:v>-947</c:v>
                </c:pt>
                <c:pt idx="5" formatCode="#,##0">
                  <c:v>1323</c:v>
                </c:pt>
                <c:pt idx="6">
                  <c:v>143</c:v>
                </c:pt>
              </c:numCache>
            </c:numRef>
          </c:val>
          <c:extLst>
            <c:ext xmlns:c16="http://schemas.microsoft.com/office/drawing/2014/chart" uri="{C3380CC4-5D6E-409C-BE32-E72D297353CC}">
              <c16:uniqueId val="{00000000-AA77-4FEA-B52B-EA487D934A78}"/>
            </c:ext>
          </c:extLst>
        </c:ser>
        <c:ser>
          <c:idx val="0"/>
          <c:order val="1"/>
          <c:tx>
            <c:strRef>
              <c:f>Sheet1!$D$5</c:f>
              <c:strCache>
                <c:ptCount val="1"/>
                <c:pt idx="0">
                  <c:v>June'23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Sheet1!$A$6:$A$12</c:f>
              <c:strCache>
                <c:ptCount val="7"/>
                <c:pt idx="0">
                  <c:v>Oman Chlorine SAOG</c:v>
                </c:pt>
                <c:pt idx="1">
                  <c:v>National Detergent SAOG</c:v>
                </c:pt>
                <c:pt idx="2">
                  <c:v>Arabia Falcon Insur. SAOG</c:v>
                </c:pt>
                <c:pt idx="3">
                  <c:v>Alruwad School SAOC</c:v>
                </c:pt>
                <c:pt idx="4">
                  <c:v>Voltamp Energy SAOG </c:v>
                </c:pt>
                <c:pt idx="5">
                  <c:v>Al Maha Ceramics SAOG </c:v>
                </c:pt>
                <c:pt idx="6">
                  <c:v>National Biscuit SAOG</c:v>
                </c:pt>
              </c:strCache>
            </c:strRef>
          </c:cat>
          <c:val>
            <c:numRef>
              <c:f>Sheet1!$D$6:$D$12</c:f>
              <c:numCache>
                <c:formatCode>General</c:formatCode>
                <c:ptCount val="7"/>
                <c:pt idx="0" formatCode="#,##0">
                  <c:v>1426</c:v>
                </c:pt>
                <c:pt idx="1">
                  <c:v>280</c:v>
                </c:pt>
                <c:pt idx="2">
                  <c:v>271</c:v>
                </c:pt>
                <c:pt idx="3">
                  <c:v>-488</c:v>
                </c:pt>
                <c:pt idx="4">
                  <c:v>39</c:v>
                </c:pt>
                <c:pt idx="5">
                  <c:v>-149</c:v>
                </c:pt>
                <c:pt idx="6">
                  <c:v>174</c:v>
                </c:pt>
              </c:numCache>
            </c:numRef>
          </c:val>
          <c:extLst>
            <c:ext xmlns:c16="http://schemas.microsoft.com/office/drawing/2014/chart" uri="{C3380CC4-5D6E-409C-BE32-E72D297353CC}">
              <c16:uniqueId val="{00000001-AA77-4FEA-B52B-EA487D934A78}"/>
            </c:ext>
          </c:extLst>
        </c:ser>
        <c:dLbls>
          <c:dLblPos val="outEnd"/>
          <c:showLegendKey val="0"/>
          <c:showVal val="1"/>
          <c:showCatName val="0"/>
          <c:showSerName val="0"/>
          <c:showPercent val="0"/>
          <c:showBubbleSize val="0"/>
        </c:dLbls>
        <c:gapWidth val="219"/>
        <c:overlap val="-27"/>
        <c:axId val="478988688"/>
        <c:axId val="478971216"/>
      </c:barChart>
      <c:catAx>
        <c:axId val="478988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8971216"/>
        <c:crosses val="autoZero"/>
        <c:auto val="1"/>
        <c:lblAlgn val="ctr"/>
        <c:lblOffset val="100"/>
        <c:noMultiLvlLbl val="0"/>
      </c:catAx>
      <c:valAx>
        <c:axId val="478971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8988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0" i="0" u="none" strike="noStrike" kern="1200" spc="0" baseline="0" dirty="0">
                <a:solidFill>
                  <a:sysClr val="windowText" lastClr="000000">
                    <a:lumMod val="65000"/>
                    <a:lumOff val="35000"/>
                  </a:sysClr>
                </a:solidFill>
              </a:rPr>
              <a:t>Portfolio Sector Allocation: OMR 46.0 mil </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dirty="0"/>
              <a:t>March 2022 </a:t>
            </a: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pieChart>
        <c:varyColors val="1"/>
        <c:ser>
          <c:idx val="0"/>
          <c:order val="0"/>
          <c:tx>
            <c:strRef>
              <c:f>'Sector Allocation'!$F$33</c:f>
              <c:strCache>
                <c:ptCount val="1"/>
                <c:pt idx="0">
                  <c:v>Mar-22</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F4B-43C0-BFA3-CA60C6508F8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F4B-43C0-BFA3-CA60C6508F8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F4B-43C0-BFA3-CA60C6508F8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F4B-43C0-BFA3-CA60C6508F86}"/>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F4B-43C0-BFA3-CA60C6508F86}"/>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F4B-43C0-BFA3-CA60C6508F86}"/>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BF4B-43C0-BFA3-CA60C6508F86}"/>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BF4B-43C0-BFA3-CA60C6508F86}"/>
              </c:ext>
            </c:extLst>
          </c:dPt>
          <c:dLbls>
            <c:dLbl>
              <c:idx val="2"/>
              <c:tx>
                <c:rich>
                  <a:bodyPr/>
                  <a:lstStyle/>
                  <a:p>
                    <a:r>
                      <a:rPr lang="en-US" baseline="0"/>
                      <a:t>Banking</a:t>
                    </a:r>
                    <a:r>
                      <a:rPr lang="en-US" baseline="0" dirty="0"/>
                      <a:t>
</a:t>
                    </a:r>
                    <a:fld id="{F9FD3FB5-53DB-4545-A6BA-CF443C812981}" type="PERCENTAGE">
                      <a:rPr lang="en-US" baseline="0"/>
                      <a:pPr/>
                      <a:t>[PERCENTAGE]</a:t>
                    </a:fld>
                    <a:endParaRPr 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F4B-43C0-BFA3-CA60C6508F8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'Sector Allocation'!$A$34:$A$41</c:f>
              <c:strCache>
                <c:ptCount val="8"/>
                <c:pt idx="0">
                  <c:v>Industrial </c:v>
                </c:pt>
                <c:pt idx="1">
                  <c:v>Education </c:v>
                </c:pt>
                <c:pt idx="2">
                  <c:v>Banking &amp; Leasing </c:v>
                </c:pt>
                <c:pt idx="3">
                  <c:v>Insurance </c:v>
                </c:pt>
                <c:pt idx="4">
                  <c:v>Investments </c:v>
                </c:pt>
                <c:pt idx="5">
                  <c:v>Property </c:v>
                </c:pt>
                <c:pt idx="6">
                  <c:v>Fixed Income </c:v>
                </c:pt>
                <c:pt idx="7">
                  <c:v>Others </c:v>
                </c:pt>
              </c:strCache>
            </c:strRef>
          </c:cat>
          <c:val>
            <c:numRef>
              <c:f>'Sector Allocation'!$F$34:$F$41</c:f>
              <c:numCache>
                <c:formatCode>_(* #,##0_);_(* \(#,##0\);_(* "-"??_);_(@_)</c:formatCode>
                <c:ptCount val="8"/>
                <c:pt idx="0">
                  <c:v>22322</c:v>
                </c:pt>
                <c:pt idx="1">
                  <c:v>4438</c:v>
                </c:pt>
                <c:pt idx="2">
                  <c:v>1031</c:v>
                </c:pt>
                <c:pt idx="3">
                  <c:v>4660</c:v>
                </c:pt>
                <c:pt idx="4">
                  <c:v>6083</c:v>
                </c:pt>
                <c:pt idx="5">
                  <c:v>2234</c:v>
                </c:pt>
                <c:pt idx="6">
                  <c:v>3800</c:v>
                </c:pt>
                <c:pt idx="7">
                  <c:v>1481</c:v>
                </c:pt>
              </c:numCache>
            </c:numRef>
          </c:val>
          <c:extLst>
            <c:ext xmlns:c16="http://schemas.microsoft.com/office/drawing/2014/chart" uri="{C3380CC4-5D6E-409C-BE32-E72D297353CC}">
              <c16:uniqueId val="{00000010-BF4B-43C0-BFA3-CA60C6508F86}"/>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Portfolio Sector Allocation: OMR 49.1 mil  </a:t>
            </a:r>
          </a:p>
          <a:p>
            <a:pPr>
              <a:defRPr/>
            </a:pPr>
            <a:r>
              <a:rPr lang="en-US"/>
              <a:t>Sept 2023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8A9-44A7-A97C-D5E458598ED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8A9-44A7-A97C-D5E458598ED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8A9-44A7-A97C-D5E458598ED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8A9-44A7-A97C-D5E458598ED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8A9-44A7-A97C-D5E458598ED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8A9-44A7-A97C-D5E458598ED7}"/>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8A9-44A7-A97C-D5E458598ED7}"/>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Sheet2!$B$24:$B$30</c:f>
              <c:strCache>
                <c:ptCount val="7"/>
                <c:pt idx="0">
                  <c:v>Investments </c:v>
                </c:pt>
                <c:pt idx="1">
                  <c:v>Industrial </c:v>
                </c:pt>
                <c:pt idx="2">
                  <c:v>Insurance </c:v>
                </c:pt>
                <c:pt idx="3">
                  <c:v>Banking </c:v>
                </c:pt>
                <c:pt idx="4">
                  <c:v>Education </c:v>
                </c:pt>
                <c:pt idx="5">
                  <c:v>Property </c:v>
                </c:pt>
                <c:pt idx="6">
                  <c:v>Others</c:v>
                </c:pt>
              </c:strCache>
            </c:strRef>
          </c:cat>
          <c:val>
            <c:numRef>
              <c:f>Sheet2!$D$24:$D$30</c:f>
              <c:numCache>
                <c:formatCode>_(* #,##0_);_(* \(#,##0\);_(* "-"??_);_(@_)</c:formatCode>
                <c:ptCount val="7"/>
                <c:pt idx="0">
                  <c:v>6678</c:v>
                </c:pt>
                <c:pt idx="1">
                  <c:v>22239</c:v>
                </c:pt>
                <c:pt idx="2">
                  <c:v>4836</c:v>
                </c:pt>
                <c:pt idx="3">
                  <c:v>7649</c:v>
                </c:pt>
                <c:pt idx="4">
                  <c:v>4675</c:v>
                </c:pt>
                <c:pt idx="5">
                  <c:v>2270.3249999999998</c:v>
                </c:pt>
                <c:pt idx="6">
                  <c:v>719.67499999999995</c:v>
                </c:pt>
              </c:numCache>
            </c:numRef>
          </c:val>
          <c:extLst>
            <c:ext xmlns:c16="http://schemas.microsoft.com/office/drawing/2014/chart" uri="{C3380CC4-5D6E-409C-BE32-E72D297353CC}">
              <c16:uniqueId val="{0000000E-E8A9-44A7-A97C-D5E458598ED7}"/>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'Income Statement'!$E$3</c:f>
              <c:strCache>
                <c:ptCount val="1"/>
                <c:pt idx="0">
                  <c:v>YTD Sept'22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Statement'!$A$13,'Income Statement'!$A$17)</c:f>
              <c:strCache>
                <c:ptCount val="2"/>
                <c:pt idx="0">
                  <c:v>Net Profit/ (Loss)</c:v>
                </c:pt>
                <c:pt idx="1">
                  <c:v>Total Other Comprehensive Income</c:v>
                </c:pt>
              </c:strCache>
            </c:strRef>
          </c:cat>
          <c:val>
            <c:numRef>
              <c:f>('Income Statement'!$E$13,'Income Statement'!$E$17)</c:f>
              <c:numCache>
                <c:formatCode>_(* #,##0_);_(* \(#,##0\);_(* "-"??_);_(@_)</c:formatCode>
                <c:ptCount val="2"/>
                <c:pt idx="0">
                  <c:v>-651</c:v>
                </c:pt>
                <c:pt idx="1">
                  <c:v>-218</c:v>
                </c:pt>
              </c:numCache>
            </c:numRef>
          </c:val>
          <c:extLst>
            <c:ext xmlns:c16="http://schemas.microsoft.com/office/drawing/2014/chart" uri="{C3380CC4-5D6E-409C-BE32-E72D297353CC}">
              <c16:uniqueId val="{00000000-3D2D-4AEE-B594-307366305F6F}"/>
            </c:ext>
          </c:extLst>
        </c:ser>
        <c:ser>
          <c:idx val="0"/>
          <c:order val="1"/>
          <c:tx>
            <c:strRef>
              <c:f>'Income Statement'!$D$3</c:f>
              <c:strCache>
                <c:ptCount val="1"/>
                <c:pt idx="0">
                  <c:v>YTD Sept'23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Statement'!$A$13,'Income Statement'!$A$17)</c:f>
              <c:strCache>
                <c:ptCount val="2"/>
                <c:pt idx="0">
                  <c:v>Net Profit/ (Loss)</c:v>
                </c:pt>
                <c:pt idx="1">
                  <c:v>Total Other Comprehensive Income</c:v>
                </c:pt>
              </c:strCache>
            </c:strRef>
          </c:cat>
          <c:val>
            <c:numRef>
              <c:f>('Income Statement'!$D$13,'Income Statement'!$D$17)</c:f>
              <c:numCache>
                <c:formatCode>_(* #,##0_);_(* \(#,##0\);_(* "-"??_);_(@_)</c:formatCode>
                <c:ptCount val="2"/>
                <c:pt idx="0">
                  <c:v>898</c:v>
                </c:pt>
                <c:pt idx="1">
                  <c:v>2753</c:v>
                </c:pt>
              </c:numCache>
            </c:numRef>
          </c:val>
          <c:extLst>
            <c:ext xmlns:c16="http://schemas.microsoft.com/office/drawing/2014/chart" uri="{C3380CC4-5D6E-409C-BE32-E72D297353CC}">
              <c16:uniqueId val="{00000001-3D2D-4AEE-B594-307366305F6F}"/>
            </c:ext>
          </c:extLst>
        </c:ser>
        <c:dLbls>
          <c:showLegendKey val="0"/>
          <c:showVal val="0"/>
          <c:showCatName val="0"/>
          <c:showSerName val="0"/>
          <c:showPercent val="0"/>
          <c:showBubbleSize val="0"/>
        </c:dLbls>
        <c:gapWidth val="219"/>
        <c:overlap val="-27"/>
        <c:axId val="184429359"/>
        <c:axId val="147249135"/>
      </c:barChart>
      <c:catAx>
        <c:axId val="18442935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47249135"/>
        <c:crosses val="autoZero"/>
        <c:auto val="1"/>
        <c:lblAlgn val="ctr"/>
        <c:lblOffset val="100"/>
        <c:noMultiLvlLbl val="0"/>
      </c:catAx>
      <c:valAx>
        <c:axId val="147249135"/>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44293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accent3"/>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'Income Statement'!$E$3</c:f>
              <c:strCache>
                <c:ptCount val="1"/>
                <c:pt idx="0">
                  <c:v>YTD Sept'22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Statement'!$A$4:$A$8</c:f>
              <c:strCache>
                <c:ptCount val="5"/>
                <c:pt idx="0">
                  <c:v>Share of profit from associates</c:v>
                </c:pt>
                <c:pt idx="1">
                  <c:v>Realised Profit / (loss) on sale of investment</c:v>
                </c:pt>
                <c:pt idx="2">
                  <c:v>Realised/ Fair Value Gain/ (Loss)</c:v>
                </c:pt>
                <c:pt idx="3">
                  <c:v>Interest/ Dividend Income </c:v>
                </c:pt>
                <c:pt idx="4">
                  <c:v>Other Income </c:v>
                </c:pt>
              </c:strCache>
            </c:strRef>
          </c:cat>
          <c:val>
            <c:numRef>
              <c:f>'Income Statement'!$E$4:$E$8</c:f>
              <c:numCache>
                <c:formatCode>_(* #,##0_);_(* \(#,##0\);_(* "-"??_);_(@_)</c:formatCode>
                <c:ptCount val="5"/>
                <c:pt idx="0">
                  <c:v>555</c:v>
                </c:pt>
                <c:pt idx="1">
                  <c:v>-3</c:v>
                </c:pt>
                <c:pt idx="2">
                  <c:v>-655</c:v>
                </c:pt>
                <c:pt idx="3">
                  <c:v>152</c:v>
                </c:pt>
                <c:pt idx="4">
                  <c:v>9</c:v>
                </c:pt>
              </c:numCache>
            </c:numRef>
          </c:val>
          <c:extLst>
            <c:ext xmlns:c16="http://schemas.microsoft.com/office/drawing/2014/chart" uri="{C3380CC4-5D6E-409C-BE32-E72D297353CC}">
              <c16:uniqueId val="{00000000-635E-4F17-980D-F0C19C0C704C}"/>
            </c:ext>
          </c:extLst>
        </c:ser>
        <c:ser>
          <c:idx val="0"/>
          <c:order val="1"/>
          <c:tx>
            <c:strRef>
              <c:f>'Income Statement'!$D$3</c:f>
              <c:strCache>
                <c:ptCount val="1"/>
                <c:pt idx="0">
                  <c:v>YTD Sept'23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Statement'!$A$4:$A$8</c:f>
              <c:strCache>
                <c:ptCount val="5"/>
                <c:pt idx="0">
                  <c:v>Share of profit from associates</c:v>
                </c:pt>
                <c:pt idx="1">
                  <c:v>Realised Profit / (loss) on sale of investment</c:v>
                </c:pt>
                <c:pt idx="2">
                  <c:v>Realised/ Fair Value Gain/ (Loss)</c:v>
                </c:pt>
                <c:pt idx="3">
                  <c:v>Interest/ Dividend Income </c:v>
                </c:pt>
                <c:pt idx="4">
                  <c:v>Other Income </c:v>
                </c:pt>
              </c:strCache>
            </c:strRef>
          </c:cat>
          <c:val>
            <c:numRef>
              <c:f>'Income Statement'!$D$4:$D$8</c:f>
              <c:numCache>
                <c:formatCode>_(* #,##0_);_(* \(#,##0\);_(* "-"??_);_(@_)</c:formatCode>
                <c:ptCount val="5"/>
                <c:pt idx="0">
                  <c:v>268</c:v>
                </c:pt>
                <c:pt idx="1">
                  <c:v>342</c:v>
                </c:pt>
                <c:pt idx="2">
                  <c:v>1003</c:v>
                </c:pt>
                <c:pt idx="3">
                  <c:v>58</c:v>
                </c:pt>
                <c:pt idx="4">
                  <c:v>16</c:v>
                </c:pt>
              </c:numCache>
            </c:numRef>
          </c:val>
          <c:extLst>
            <c:ext xmlns:c16="http://schemas.microsoft.com/office/drawing/2014/chart" uri="{C3380CC4-5D6E-409C-BE32-E72D297353CC}">
              <c16:uniqueId val="{00000001-635E-4F17-980D-F0C19C0C704C}"/>
            </c:ext>
          </c:extLst>
        </c:ser>
        <c:dLbls>
          <c:showLegendKey val="0"/>
          <c:showVal val="0"/>
          <c:showCatName val="0"/>
          <c:showSerName val="0"/>
          <c:showPercent val="0"/>
          <c:showBubbleSize val="0"/>
        </c:dLbls>
        <c:gapWidth val="219"/>
        <c:overlap val="-27"/>
        <c:axId val="184443279"/>
        <c:axId val="156538767"/>
      </c:barChart>
      <c:catAx>
        <c:axId val="184443279"/>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56538767"/>
        <c:crosses val="autoZero"/>
        <c:auto val="1"/>
        <c:lblAlgn val="ctr"/>
        <c:lblOffset val="100"/>
        <c:noMultiLvlLbl val="0"/>
      </c:catAx>
      <c:valAx>
        <c:axId val="156538767"/>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844432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accent3"/>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'Income Statement'!$E$3</c:f>
              <c:strCache>
                <c:ptCount val="1"/>
                <c:pt idx="0">
                  <c:v>YTD Sept'22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Statement'!$A$10:$A$12</c:f>
              <c:strCache>
                <c:ptCount val="3"/>
                <c:pt idx="0">
                  <c:v>Finance Cost </c:v>
                </c:pt>
                <c:pt idx="1">
                  <c:v>Admin Expenses </c:v>
                </c:pt>
                <c:pt idx="2">
                  <c:v>Director Remuneration &amp; sitting fees and CSR</c:v>
                </c:pt>
              </c:strCache>
            </c:strRef>
          </c:cat>
          <c:val>
            <c:numRef>
              <c:f>'Income Statement'!$E$10:$E$12</c:f>
              <c:numCache>
                <c:formatCode>_(* #,##0_);_(* \(#,##0\);_(* "-"??_);_(@_)</c:formatCode>
                <c:ptCount val="3"/>
                <c:pt idx="0">
                  <c:v>497</c:v>
                </c:pt>
                <c:pt idx="1">
                  <c:v>158</c:v>
                </c:pt>
                <c:pt idx="2">
                  <c:v>54</c:v>
                </c:pt>
              </c:numCache>
            </c:numRef>
          </c:val>
          <c:extLst>
            <c:ext xmlns:c16="http://schemas.microsoft.com/office/drawing/2014/chart" uri="{C3380CC4-5D6E-409C-BE32-E72D297353CC}">
              <c16:uniqueId val="{00000000-DEEC-478D-B06B-40D0CC0CBAE1}"/>
            </c:ext>
          </c:extLst>
        </c:ser>
        <c:ser>
          <c:idx val="0"/>
          <c:order val="1"/>
          <c:tx>
            <c:strRef>
              <c:f>'Income Statement'!$D$3</c:f>
              <c:strCache>
                <c:ptCount val="1"/>
                <c:pt idx="0">
                  <c:v>YTD Sept'23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'Income Statement'!$A$10:$A$12</c:f>
              <c:strCache>
                <c:ptCount val="3"/>
                <c:pt idx="0">
                  <c:v>Finance Cost </c:v>
                </c:pt>
                <c:pt idx="1">
                  <c:v>Admin Expenses </c:v>
                </c:pt>
                <c:pt idx="2">
                  <c:v>Director Remuneration &amp; sitting fees and CSR</c:v>
                </c:pt>
              </c:strCache>
            </c:strRef>
          </c:cat>
          <c:val>
            <c:numRef>
              <c:f>'Income Statement'!$D$10:$D$12</c:f>
              <c:numCache>
                <c:formatCode>_(* #,##0_);_(* \(#,##0\);_(* "-"??_);_(@_)</c:formatCode>
                <c:ptCount val="3"/>
                <c:pt idx="0">
                  <c:v>507</c:v>
                </c:pt>
                <c:pt idx="1">
                  <c:v>175</c:v>
                </c:pt>
                <c:pt idx="2">
                  <c:v>107</c:v>
                </c:pt>
              </c:numCache>
            </c:numRef>
          </c:val>
          <c:extLst>
            <c:ext xmlns:c16="http://schemas.microsoft.com/office/drawing/2014/chart" uri="{C3380CC4-5D6E-409C-BE32-E72D297353CC}">
              <c16:uniqueId val="{00000001-DEEC-478D-B06B-40D0CC0CBAE1}"/>
            </c:ext>
          </c:extLst>
        </c:ser>
        <c:dLbls>
          <c:dLblPos val="outEnd"/>
          <c:showLegendKey val="0"/>
          <c:showVal val="1"/>
          <c:showCatName val="0"/>
          <c:showSerName val="0"/>
          <c:showPercent val="0"/>
          <c:showBubbleSize val="0"/>
        </c:dLbls>
        <c:gapWidth val="219"/>
        <c:overlap val="-27"/>
        <c:axId val="2101550335"/>
        <c:axId val="147248639"/>
      </c:barChart>
      <c:catAx>
        <c:axId val="21015503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147248639"/>
        <c:crosses val="autoZero"/>
        <c:auto val="1"/>
        <c:lblAlgn val="ctr"/>
        <c:lblOffset val="100"/>
        <c:noMultiLvlLbl val="0"/>
      </c:catAx>
      <c:valAx>
        <c:axId val="147248639"/>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210155033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accent3"/>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'Bank Borrowing '!$A$3</c:f>
              <c:strCache>
                <c:ptCount val="1"/>
                <c:pt idx="0">
                  <c:v>Bank Borrowing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'Bank Borrowing '!$B$2:$D$2</c:f>
              <c:numCache>
                <c:formatCode>d\-mmm\-yy</c:formatCode>
                <c:ptCount val="3"/>
                <c:pt idx="0">
                  <c:v>44834</c:v>
                </c:pt>
                <c:pt idx="1">
                  <c:v>45016</c:v>
                </c:pt>
                <c:pt idx="2">
                  <c:v>45199</c:v>
                </c:pt>
              </c:numCache>
            </c:numRef>
          </c:cat>
          <c:val>
            <c:numRef>
              <c:f>'Bank Borrowing '!$B$3:$D$3</c:f>
              <c:numCache>
                <c:formatCode>_(* #,##0_);_(* \(#,##0\);_(* "-"??_);_(@_)</c:formatCode>
                <c:ptCount val="3"/>
                <c:pt idx="0">
                  <c:v>18163</c:v>
                </c:pt>
                <c:pt idx="1">
                  <c:v>17142</c:v>
                </c:pt>
                <c:pt idx="2">
                  <c:v>15625</c:v>
                </c:pt>
              </c:numCache>
            </c:numRef>
          </c:val>
          <c:extLst>
            <c:ext xmlns:c16="http://schemas.microsoft.com/office/drawing/2014/chart" uri="{C3380CC4-5D6E-409C-BE32-E72D297353CC}">
              <c16:uniqueId val="{00000000-EDB0-4945-9DEA-2940F5D3CFB9}"/>
            </c:ext>
          </c:extLst>
        </c:ser>
        <c:ser>
          <c:idx val="1"/>
          <c:order val="1"/>
          <c:tx>
            <c:strRef>
              <c:f>'Bank Borrowing '!$A$4</c:f>
              <c:strCache>
                <c:ptCount val="1"/>
                <c:pt idx="0">
                  <c:v>Total Equity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'Bank Borrowing '!$B$2:$D$2</c:f>
              <c:numCache>
                <c:formatCode>d\-mmm\-yy</c:formatCode>
                <c:ptCount val="3"/>
                <c:pt idx="0">
                  <c:v>44834</c:v>
                </c:pt>
                <c:pt idx="1">
                  <c:v>45016</c:v>
                </c:pt>
                <c:pt idx="2">
                  <c:v>45199</c:v>
                </c:pt>
              </c:numCache>
            </c:numRef>
          </c:cat>
          <c:val>
            <c:numRef>
              <c:f>'Bank Borrowing '!$B$4:$D$4</c:f>
              <c:numCache>
                <c:formatCode>_(* #,##0_);_(* \(#,##0\);_(* "-"??_);_(@_)</c:formatCode>
                <c:ptCount val="3"/>
                <c:pt idx="0">
                  <c:v>29119</c:v>
                </c:pt>
                <c:pt idx="1">
                  <c:v>31306</c:v>
                </c:pt>
                <c:pt idx="2">
                  <c:v>33060</c:v>
                </c:pt>
              </c:numCache>
            </c:numRef>
          </c:val>
          <c:extLst>
            <c:ext xmlns:c16="http://schemas.microsoft.com/office/drawing/2014/chart" uri="{C3380CC4-5D6E-409C-BE32-E72D297353CC}">
              <c16:uniqueId val="{00000001-EDB0-4945-9DEA-2940F5D3CFB9}"/>
            </c:ext>
          </c:extLst>
        </c:ser>
        <c:dLbls>
          <c:showLegendKey val="0"/>
          <c:showVal val="0"/>
          <c:showCatName val="0"/>
          <c:showSerName val="0"/>
          <c:showPercent val="0"/>
          <c:showBubbleSize val="0"/>
        </c:dLbls>
        <c:gapWidth val="219"/>
        <c:overlap val="-27"/>
        <c:axId val="1294353375"/>
        <c:axId val="1294349215"/>
      </c:barChart>
      <c:lineChart>
        <c:grouping val="standard"/>
        <c:varyColors val="0"/>
        <c:ser>
          <c:idx val="2"/>
          <c:order val="2"/>
          <c:tx>
            <c:strRef>
              <c:f>'Bank Borrowing '!$A$5</c:f>
              <c:strCache>
                <c:ptCount val="1"/>
                <c:pt idx="0">
                  <c:v>Debt/ Equity </c:v>
                </c:pt>
              </c:strCache>
            </c:strRef>
          </c:tx>
          <c:spPr>
            <a:ln w="28575" cap="rnd">
              <a:solidFill>
                <a:schemeClr val="accent3"/>
              </a:solidFill>
              <a:round/>
            </a:ln>
            <a:effectLst/>
          </c:spPr>
          <c:marker>
            <c:symbol val="none"/>
          </c:marker>
          <c:dLbls>
            <c:dLbl>
              <c:idx val="1"/>
              <c:layout>
                <c:manualLayout>
                  <c:x val="-4.4406411901646757E-2"/>
                  <c:y val="-0.13523199753536391"/>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DB0-4945-9DEA-2940F5D3CFB9}"/>
                </c:ext>
              </c:extLst>
            </c:dLbl>
            <c:spPr>
              <a:solidFill>
                <a:schemeClr val="accent6">
                  <a:lumMod val="20000"/>
                  <a:lumOff val="80000"/>
                </a:schemeClr>
              </a:solid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'Bank Borrowing '!$B$2:$D$2</c:f>
              <c:numCache>
                <c:formatCode>d\-mmm\-yy</c:formatCode>
                <c:ptCount val="3"/>
                <c:pt idx="0">
                  <c:v>44834</c:v>
                </c:pt>
                <c:pt idx="1">
                  <c:v>45016</c:v>
                </c:pt>
                <c:pt idx="2">
                  <c:v>45199</c:v>
                </c:pt>
              </c:numCache>
            </c:numRef>
          </c:cat>
          <c:val>
            <c:numRef>
              <c:f>'Bank Borrowing '!$B$5:$D$5</c:f>
              <c:numCache>
                <c:formatCode>_(* #,##0.00_);_(* \(#,##0.00\);_(* "-"??_);_(@_)</c:formatCode>
                <c:ptCount val="3"/>
                <c:pt idx="0">
                  <c:v>0.62375081561866819</c:v>
                </c:pt>
                <c:pt idx="1">
                  <c:v>0.54756276752060307</c:v>
                </c:pt>
                <c:pt idx="2">
                  <c:v>0.47262552934059288</c:v>
                </c:pt>
              </c:numCache>
            </c:numRef>
          </c:val>
          <c:smooth val="0"/>
          <c:extLst>
            <c:ext xmlns:c16="http://schemas.microsoft.com/office/drawing/2014/chart" uri="{C3380CC4-5D6E-409C-BE32-E72D297353CC}">
              <c16:uniqueId val="{00000003-EDB0-4945-9DEA-2940F5D3CFB9}"/>
            </c:ext>
          </c:extLst>
        </c:ser>
        <c:dLbls>
          <c:showLegendKey val="0"/>
          <c:showVal val="0"/>
          <c:showCatName val="0"/>
          <c:showSerName val="0"/>
          <c:showPercent val="0"/>
          <c:showBubbleSize val="0"/>
        </c:dLbls>
        <c:marker val="1"/>
        <c:smooth val="0"/>
        <c:axId val="1304095983"/>
        <c:axId val="1304118447"/>
      </c:lineChart>
      <c:catAx>
        <c:axId val="1294353375"/>
        <c:scaling>
          <c:orientation val="minMax"/>
        </c:scaling>
        <c:delete val="0"/>
        <c:axPos val="b"/>
        <c:numFmt formatCode="d\-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94349215"/>
        <c:crosses val="autoZero"/>
        <c:auto val="0"/>
        <c:lblAlgn val="ctr"/>
        <c:lblOffset val="100"/>
        <c:noMultiLvlLbl val="0"/>
      </c:catAx>
      <c:valAx>
        <c:axId val="1294349215"/>
        <c:scaling>
          <c:orientation val="minMax"/>
          <c:min val="12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294353375"/>
        <c:crosses val="autoZero"/>
        <c:crossBetween val="between"/>
      </c:valAx>
      <c:valAx>
        <c:axId val="1304118447"/>
        <c:scaling>
          <c:orientation val="minMax"/>
        </c:scaling>
        <c:delete val="0"/>
        <c:axPos val="r"/>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04095983"/>
        <c:crosses val="max"/>
        <c:crossBetween val="between"/>
      </c:valAx>
      <c:dateAx>
        <c:axId val="1304095983"/>
        <c:scaling>
          <c:orientation val="minMax"/>
        </c:scaling>
        <c:delete val="1"/>
        <c:axPos val="b"/>
        <c:numFmt formatCode="d\-mmm\-yy" sourceLinked="1"/>
        <c:majorTickMark val="out"/>
        <c:minorTickMark val="none"/>
        <c:tickLblPos val="nextTo"/>
        <c:crossAx val="1304118447"/>
        <c:crosses val="autoZero"/>
        <c:auto val="1"/>
        <c:lblOffset val="100"/>
        <c:baseTimeUnit val="month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3"/>
      </a:solidFill>
    </a:ln>
    <a:effectLst/>
  </c:spPr>
  <c:txPr>
    <a:bodyPr/>
    <a:lstStyle/>
    <a:p>
      <a:pPr>
        <a:defRPr sz="11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Sheet1!$C$5</c:f>
              <c:strCache>
                <c:ptCount val="1"/>
                <c:pt idx="0">
                  <c:v>June'22</c:v>
                </c:pt>
              </c:strCache>
            </c:strRef>
          </c:tx>
          <c:spPr>
            <a:solidFill>
              <a:schemeClr val="accent2"/>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Sheet1!$A$6:$A$12</c:f>
              <c:strCache>
                <c:ptCount val="7"/>
                <c:pt idx="0">
                  <c:v>Oman Chlorine SAOG</c:v>
                </c:pt>
                <c:pt idx="1">
                  <c:v>National Detergent SAOG</c:v>
                </c:pt>
                <c:pt idx="2">
                  <c:v>Arabia Falcon Insur. SAOG</c:v>
                </c:pt>
                <c:pt idx="3">
                  <c:v>Alruwad School SAOC</c:v>
                </c:pt>
                <c:pt idx="4">
                  <c:v>Voltamp Energy SAOG </c:v>
                </c:pt>
                <c:pt idx="5">
                  <c:v>Al Maha Ceramics SAOG </c:v>
                </c:pt>
                <c:pt idx="6">
                  <c:v>National Biscuit SAOG</c:v>
                </c:pt>
              </c:strCache>
            </c:strRef>
          </c:cat>
          <c:val>
            <c:numRef>
              <c:f>Sheet1!$C$6:$C$12</c:f>
              <c:numCache>
                <c:formatCode>#,##0</c:formatCode>
                <c:ptCount val="7"/>
                <c:pt idx="0">
                  <c:v>15445</c:v>
                </c:pt>
                <c:pt idx="1">
                  <c:v>10206</c:v>
                </c:pt>
                <c:pt idx="2">
                  <c:v>12867</c:v>
                </c:pt>
                <c:pt idx="3">
                  <c:v>1234</c:v>
                </c:pt>
                <c:pt idx="4">
                  <c:v>17143</c:v>
                </c:pt>
                <c:pt idx="5">
                  <c:v>5024</c:v>
                </c:pt>
                <c:pt idx="6">
                  <c:v>6242</c:v>
                </c:pt>
              </c:numCache>
            </c:numRef>
          </c:val>
          <c:extLst>
            <c:ext xmlns:c16="http://schemas.microsoft.com/office/drawing/2014/chart" uri="{C3380CC4-5D6E-409C-BE32-E72D297353CC}">
              <c16:uniqueId val="{00000000-2C41-4989-8366-4417470058B5}"/>
            </c:ext>
          </c:extLst>
        </c:ser>
        <c:ser>
          <c:idx val="0"/>
          <c:order val="1"/>
          <c:tx>
            <c:strRef>
              <c:f>Sheet1!$B$5</c:f>
              <c:strCache>
                <c:ptCount val="1"/>
                <c:pt idx="0">
                  <c:v>June'23</c:v>
                </c:pt>
              </c:strCache>
            </c:strRef>
          </c:tx>
          <c:spPr>
            <a:solidFill>
              <a:schemeClr val="accent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Sheet1!$A$6:$A$12</c:f>
              <c:strCache>
                <c:ptCount val="7"/>
                <c:pt idx="0">
                  <c:v>Oman Chlorine SAOG</c:v>
                </c:pt>
                <c:pt idx="1">
                  <c:v>National Detergent SAOG</c:v>
                </c:pt>
                <c:pt idx="2">
                  <c:v>Arabia Falcon Insur. SAOG</c:v>
                </c:pt>
                <c:pt idx="3">
                  <c:v>Alruwad School SAOC</c:v>
                </c:pt>
                <c:pt idx="4">
                  <c:v>Voltamp Energy SAOG </c:v>
                </c:pt>
                <c:pt idx="5">
                  <c:v>Al Maha Ceramics SAOG </c:v>
                </c:pt>
                <c:pt idx="6">
                  <c:v>National Biscuit SAOG</c:v>
                </c:pt>
              </c:strCache>
            </c:strRef>
          </c:cat>
          <c:val>
            <c:numRef>
              <c:f>Sheet1!$B$6:$B$12</c:f>
              <c:numCache>
                <c:formatCode>#,##0</c:formatCode>
                <c:ptCount val="7"/>
                <c:pt idx="0">
                  <c:v>16140</c:v>
                </c:pt>
                <c:pt idx="1">
                  <c:v>10666</c:v>
                </c:pt>
                <c:pt idx="2">
                  <c:v>14614</c:v>
                </c:pt>
                <c:pt idx="3">
                  <c:v>1185</c:v>
                </c:pt>
                <c:pt idx="4">
                  <c:v>12922</c:v>
                </c:pt>
                <c:pt idx="5">
                  <c:v>3537</c:v>
                </c:pt>
                <c:pt idx="6">
                  <c:v>7494</c:v>
                </c:pt>
              </c:numCache>
            </c:numRef>
          </c:val>
          <c:extLst>
            <c:ext xmlns:c16="http://schemas.microsoft.com/office/drawing/2014/chart" uri="{C3380CC4-5D6E-409C-BE32-E72D297353CC}">
              <c16:uniqueId val="{00000001-2C41-4989-8366-4417470058B5}"/>
            </c:ext>
          </c:extLst>
        </c:ser>
        <c:dLbls>
          <c:showLegendKey val="0"/>
          <c:showVal val="0"/>
          <c:showCatName val="0"/>
          <c:showSerName val="0"/>
          <c:showPercent val="0"/>
          <c:showBubbleSize val="0"/>
        </c:dLbls>
        <c:gapWidth val="219"/>
        <c:overlap val="-27"/>
        <c:axId val="479014064"/>
        <c:axId val="479002416"/>
      </c:barChart>
      <c:catAx>
        <c:axId val="479014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002416"/>
        <c:crosses val="autoZero"/>
        <c:auto val="1"/>
        <c:lblAlgn val="ctr"/>
        <c:lblOffset val="100"/>
        <c:noMultiLvlLbl val="0"/>
      </c:catAx>
      <c:valAx>
        <c:axId val="479002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9014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3"/>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Sheet1!$G$5</c:f>
              <c:strCache>
                <c:ptCount val="1"/>
                <c:pt idx="0">
                  <c:v>June'22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Sheet1!$A$6:$A$12</c:f>
              <c:strCache>
                <c:ptCount val="7"/>
                <c:pt idx="0">
                  <c:v>Oman Chlorine SAOG</c:v>
                </c:pt>
                <c:pt idx="1">
                  <c:v>National Detergent SAOG</c:v>
                </c:pt>
                <c:pt idx="2">
                  <c:v>Arabia Falcon Insur. SAOG</c:v>
                </c:pt>
                <c:pt idx="3">
                  <c:v>Alruwad School SAOC</c:v>
                </c:pt>
                <c:pt idx="4">
                  <c:v>Voltamp Energy SAOG </c:v>
                </c:pt>
                <c:pt idx="5">
                  <c:v>Al Maha Ceramics SAOG </c:v>
                </c:pt>
                <c:pt idx="6">
                  <c:v>National Biscuit SAOG</c:v>
                </c:pt>
              </c:strCache>
            </c:strRef>
          </c:cat>
          <c:val>
            <c:numRef>
              <c:f>Sheet1!$G$6:$G$12</c:f>
              <c:numCache>
                <c:formatCode>General</c:formatCode>
                <c:ptCount val="7"/>
                <c:pt idx="0">
                  <c:v>390</c:v>
                </c:pt>
                <c:pt idx="1">
                  <c:v>-37</c:v>
                </c:pt>
                <c:pt idx="2">
                  <c:v>77</c:v>
                </c:pt>
                <c:pt idx="3">
                  <c:v>2</c:v>
                </c:pt>
                <c:pt idx="4">
                  <c:v>-233</c:v>
                </c:pt>
                <c:pt idx="5">
                  <c:v>314</c:v>
                </c:pt>
                <c:pt idx="6">
                  <c:v>42</c:v>
                </c:pt>
              </c:numCache>
            </c:numRef>
          </c:val>
          <c:extLst>
            <c:ext xmlns:c16="http://schemas.microsoft.com/office/drawing/2014/chart" uri="{C3380CC4-5D6E-409C-BE32-E72D297353CC}">
              <c16:uniqueId val="{00000000-974E-499A-ACC7-C8A7EC6F4EF9}"/>
            </c:ext>
          </c:extLst>
        </c:ser>
        <c:ser>
          <c:idx val="0"/>
          <c:order val="1"/>
          <c:tx>
            <c:strRef>
              <c:f>Sheet1!$F$5</c:f>
              <c:strCache>
                <c:ptCount val="1"/>
                <c:pt idx="0">
                  <c:v>June'23</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Sheet1!$A$6:$A$12</c:f>
              <c:strCache>
                <c:ptCount val="7"/>
                <c:pt idx="0">
                  <c:v>Oman Chlorine SAOG</c:v>
                </c:pt>
                <c:pt idx="1">
                  <c:v>National Detergent SAOG</c:v>
                </c:pt>
                <c:pt idx="2">
                  <c:v>Arabia Falcon Insur. SAOG</c:v>
                </c:pt>
                <c:pt idx="3">
                  <c:v>Alruwad School SAOC</c:v>
                </c:pt>
                <c:pt idx="4">
                  <c:v>Voltamp Energy SAOG </c:v>
                </c:pt>
                <c:pt idx="5">
                  <c:v>Al Maha Ceramics SAOG </c:v>
                </c:pt>
                <c:pt idx="6">
                  <c:v>National Biscuit SAOG</c:v>
                </c:pt>
              </c:strCache>
            </c:strRef>
          </c:cat>
          <c:val>
            <c:numRef>
              <c:f>Sheet1!$F$6:$F$12</c:f>
              <c:numCache>
                <c:formatCode>General</c:formatCode>
                <c:ptCount val="7"/>
                <c:pt idx="0">
                  <c:v>315</c:v>
                </c:pt>
                <c:pt idx="1">
                  <c:v>71</c:v>
                </c:pt>
                <c:pt idx="2">
                  <c:v>61</c:v>
                </c:pt>
                <c:pt idx="3">
                  <c:v>-212</c:v>
                </c:pt>
                <c:pt idx="4">
                  <c:v>10</c:v>
                </c:pt>
                <c:pt idx="5">
                  <c:v>-28</c:v>
                </c:pt>
                <c:pt idx="6">
                  <c:v>51</c:v>
                </c:pt>
              </c:numCache>
            </c:numRef>
          </c:val>
          <c:extLst>
            <c:ext xmlns:c16="http://schemas.microsoft.com/office/drawing/2014/chart" uri="{C3380CC4-5D6E-409C-BE32-E72D297353CC}">
              <c16:uniqueId val="{00000001-974E-499A-ACC7-C8A7EC6F4EF9}"/>
            </c:ext>
          </c:extLst>
        </c:ser>
        <c:dLbls>
          <c:showLegendKey val="0"/>
          <c:showVal val="0"/>
          <c:showCatName val="0"/>
          <c:showSerName val="0"/>
          <c:showPercent val="0"/>
          <c:showBubbleSize val="0"/>
        </c:dLbls>
        <c:gapWidth val="219"/>
        <c:overlap val="-27"/>
        <c:axId val="439241360"/>
        <c:axId val="439228880"/>
      </c:barChart>
      <c:catAx>
        <c:axId val="43924136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9228880"/>
        <c:crosses val="autoZero"/>
        <c:auto val="1"/>
        <c:lblAlgn val="ctr"/>
        <c:lblOffset val="100"/>
        <c:noMultiLvlLbl val="0"/>
      </c:catAx>
      <c:valAx>
        <c:axId val="4392288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9241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3"/>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862" y="1"/>
            <a:ext cx="2946275" cy="498366"/>
          </a:xfrm>
          <a:prstGeom prst="rect">
            <a:avLst/>
          </a:prstGeom>
        </p:spPr>
        <p:txBody>
          <a:bodyPr vert="horz" lIns="91440" tIns="45720" rIns="91440" bIns="45720" rtlCol="0"/>
          <a:lstStyle>
            <a:lvl1pPr algn="r">
              <a:defRPr sz="1200"/>
            </a:lvl1pPr>
          </a:lstStyle>
          <a:p>
            <a:fld id="{F4755D06-EB5A-4232-89D6-9B24CB506D0A}" type="datetimeFigureOut">
              <a:rPr lang="en-US" smtClean="0"/>
              <a:t>12/11/2023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383" y="4776856"/>
            <a:ext cx="5436909" cy="390895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273"/>
            <a:ext cx="2946275" cy="4983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862" y="9428273"/>
            <a:ext cx="2946275" cy="498366"/>
          </a:xfrm>
          <a:prstGeom prst="rect">
            <a:avLst/>
          </a:prstGeom>
        </p:spPr>
        <p:txBody>
          <a:bodyPr vert="horz" lIns="91440" tIns="45720" rIns="91440" bIns="45720" rtlCol="0" anchor="b"/>
          <a:lstStyle>
            <a:lvl1pPr algn="r">
              <a:defRPr sz="1200"/>
            </a:lvl1pPr>
          </a:lstStyle>
          <a:p>
            <a:fld id="{6E846AC6-132A-4230-B78D-AE0DD9F12851}" type="slidenum">
              <a:rPr lang="en-US" smtClean="0"/>
              <a:t>‹#›</a:t>
            </a:fld>
            <a:endParaRPr lang="en-US"/>
          </a:p>
        </p:txBody>
      </p:sp>
    </p:spTree>
    <p:extLst>
      <p:ext uri="{BB962C8B-B14F-4D97-AF65-F5344CB8AC3E}">
        <p14:creationId xmlns:p14="http://schemas.microsoft.com/office/powerpoint/2010/main" val="566558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846AC6-132A-4230-B78D-AE0DD9F12851}" type="slidenum">
              <a:rPr lang="en-US" smtClean="0"/>
              <a:t>2</a:t>
            </a:fld>
            <a:endParaRPr lang="en-US"/>
          </a:p>
        </p:txBody>
      </p:sp>
    </p:spTree>
    <p:extLst>
      <p:ext uri="{BB962C8B-B14F-4D97-AF65-F5344CB8AC3E}">
        <p14:creationId xmlns:p14="http://schemas.microsoft.com/office/powerpoint/2010/main" val="3220936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846AC6-132A-4230-B78D-AE0DD9F12851}" type="slidenum">
              <a:rPr lang="en-US" smtClean="0"/>
              <a:t>7</a:t>
            </a:fld>
            <a:endParaRPr lang="en-US"/>
          </a:p>
        </p:txBody>
      </p:sp>
    </p:spTree>
    <p:extLst>
      <p:ext uri="{BB962C8B-B14F-4D97-AF65-F5344CB8AC3E}">
        <p14:creationId xmlns:p14="http://schemas.microsoft.com/office/powerpoint/2010/main" val="52312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789D30-F662-4343-A69A-C004D41A2203}" type="datetime1">
              <a:rPr lang="en-US" smtClean="0"/>
              <a:t>12/11/2023</a:t>
            </a:fld>
            <a:endParaRPr lang="en-US" dirty="0"/>
          </a:p>
        </p:txBody>
      </p:sp>
      <p:sp>
        <p:nvSpPr>
          <p:cNvPr id="5" name="Footer Placeholder 4"/>
          <p:cNvSpPr>
            <a:spLocks noGrp="1"/>
          </p:cNvSpPr>
          <p:nvPr>
            <p:ph type="ftr" sz="quarter" idx="11"/>
          </p:nvPr>
        </p:nvSpPr>
        <p:spPr/>
        <p:txBody>
          <a:bodyPr/>
          <a:lstStyle>
            <a:lvl1pPr>
              <a:defRPr>
                <a:solidFill>
                  <a:srgbClr val="FF0000"/>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A96EF-7B5F-44ED-A4CC-91A59DA4173C}" type="datetime1">
              <a:rPr lang="en-US" smtClean="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283F6-D7DE-47EF-B4BB-1EB2CC1BC24F}" type="datetime1">
              <a:rPr lang="en-US" smtClean="0"/>
              <a:t>12/11/2023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F0A7DC-38A9-4C67-B783-3A25034311B3}" type="datetime1">
              <a:rPr lang="en-US" smtClean="0"/>
              <a:t>12/11/2023</a:t>
            </a:fld>
            <a:endParaRPr lang="en-US" dirty="0"/>
          </a:p>
        </p:txBody>
      </p:sp>
      <p:sp>
        <p:nvSpPr>
          <p:cNvPr id="5" name="Footer Placeholder 4"/>
          <p:cNvSpPr>
            <a:spLocks noGrp="1"/>
          </p:cNvSpPr>
          <p:nvPr>
            <p:ph type="ftr" sz="quarter" idx="11"/>
          </p:nvPr>
        </p:nvSpPr>
        <p:spPr/>
        <p:txBody>
          <a:bodyPr/>
          <a:lstStyle>
            <a:lvl1pPr>
              <a:defRPr>
                <a:solidFill>
                  <a:srgbClr val="FF0000"/>
                </a:solidFill>
              </a:defRPr>
            </a:lvl1pPr>
          </a:lstStyle>
          <a:p>
            <a:endParaRPr lang="en-US" dirty="0"/>
          </a:p>
        </p:txBody>
      </p:sp>
      <p:sp>
        <p:nvSpPr>
          <p:cNvPr id="6" name="Slide Number Placeholder 5"/>
          <p:cNvSpPr>
            <a:spLocks noGrp="1"/>
          </p:cNvSpPr>
          <p:nvPr>
            <p:ph type="sldNum" sz="quarter" idx="12"/>
          </p:nvPr>
        </p:nvSpPr>
        <p:spPr/>
        <p:txBody>
          <a:bodyPr/>
          <a:lstStyle/>
          <a:p>
            <a:fld id="{70EC9206-40C2-4988-907B-F68DF13185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03F79E-13C4-416A-9F8E-B720B20DA3FC}" type="datetime1">
              <a:rPr lang="en-US" smtClean="0"/>
              <a:t>12/11/2023</a:t>
            </a:fld>
            <a:endParaRPr lang="en-US" dirty="0"/>
          </a:p>
        </p:txBody>
      </p:sp>
      <p:sp>
        <p:nvSpPr>
          <p:cNvPr id="5" name="Footer Placeholder 4"/>
          <p:cNvSpPr>
            <a:spLocks noGrp="1"/>
          </p:cNvSpPr>
          <p:nvPr>
            <p:ph type="ftr" sz="quarter" idx="11"/>
          </p:nvPr>
        </p:nvSpPr>
        <p:spPr/>
        <p:txBody>
          <a:bodyPr/>
          <a:lstStyle>
            <a:lvl1pPr>
              <a:defRPr>
                <a:solidFill>
                  <a:srgbClr val="FF0000"/>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19C36A-6C84-4967-9975-FE089CD9832F}" type="datetime1">
              <a:rPr lang="en-US" smtClean="0"/>
              <a:t>12/11/2023</a:t>
            </a:fld>
            <a:endParaRPr lang="en-US" dirty="0"/>
          </a:p>
        </p:txBody>
      </p:sp>
      <p:sp>
        <p:nvSpPr>
          <p:cNvPr id="6" name="Footer Placeholder 5"/>
          <p:cNvSpPr>
            <a:spLocks noGrp="1"/>
          </p:cNvSpPr>
          <p:nvPr>
            <p:ph type="ftr" sz="quarter" idx="11"/>
          </p:nvPr>
        </p:nvSpPr>
        <p:spPr/>
        <p:txBody>
          <a:bodyPr/>
          <a:lstStyle>
            <a:lvl1pPr>
              <a:defRPr>
                <a:solidFill>
                  <a:srgbClr val="FF0000"/>
                </a:solidFill>
              </a:defRPr>
            </a:lvl1p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045786-97AF-4F4B-BAF2-2AF20B0E5E83}" type="datetime1">
              <a:rPr lang="en-US" smtClean="0"/>
              <a:t>12/11/2023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951F58-5DEB-4D40-A107-150C170D063E}" type="datetime1">
              <a:rPr lang="en-US" smtClean="0"/>
              <a:t>12/11/2023</a:t>
            </a:fld>
            <a:endParaRPr lang="en-US" dirty="0"/>
          </a:p>
        </p:txBody>
      </p:sp>
      <p:sp>
        <p:nvSpPr>
          <p:cNvPr id="4" name="Footer Placeholder 3"/>
          <p:cNvSpPr>
            <a:spLocks noGrp="1"/>
          </p:cNvSpPr>
          <p:nvPr>
            <p:ph type="ftr" sz="quarter" idx="11"/>
          </p:nvPr>
        </p:nvSpPr>
        <p:spPr/>
        <p:txBody>
          <a:bodyPr/>
          <a:lstStyle>
            <a:lvl1pPr>
              <a:defRPr>
                <a:solidFill>
                  <a:srgbClr val="FF0000"/>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A2CDD-F270-4140-8ECE-5B9671064C99}" type="datetime1">
              <a:rPr lang="en-US" smtClean="0"/>
              <a:t>12/11/2023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D95D35-5C5F-42DA-8F80-A6E6FA992CFA}" type="datetime1">
              <a:rPr lang="en-US" smtClean="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5F2C5C-18E8-42D0-9101-0D7EBFD2BF43}" type="datetime1">
              <a:rPr lang="en-US" smtClean="0"/>
              <a:t>12/11/2023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6A5C0-6275-4F27-8776-778B8B3AA0E3}" type="datetime1">
              <a:rPr lang="en-US" smtClean="0"/>
              <a:t>12/11/2023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jpg"/><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D5C8599-325D-4895-9F45-6D9646F50698}"/>
              </a:ext>
            </a:extLst>
          </p:cNvPr>
          <p:cNvPicPr>
            <a:picLocks noChangeAspect="1"/>
          </p:cNvPicPr>
          <p:nvPr/>
        </p:nvPicPr>
        <p:blipFill>
          <a:blip r:embed="rId2"/>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id="{A7F3151B-0432-44FF-85B1-2A47C8D4D57F}"/>
              </a:ext>
            </a:extLst>
          </p:cNvPr>
          <p:cNvSpPr>
            <a:spLocks noGrp="1"/>
          </p:cNvSpPr>
          <p:nvPr>
            <p:ph type="title"/>
          </p:nvPr>
        </p:nvSpPr>
        <p:spPr/>
        <p:txBody>
          <a:bodyPr anchor="ctr"/>
          <a:lstStyle/>
          <a:p>
            <a:pPr algn="ctr"/>
            <a:r>
              <a:rPr lang="en-US" b="1" cap="all" dirty="0"/>
              <a:t>Al Anwar Investments SAOG </a:t>
            </a:r>
          </a:p>
        </p:txBody>
      </p:sp>
      <p:sp>
        <p:nvSpPr>
          <p:cNvPr id="4" name="Text Placeholder 3">
            <a:extLst>
              <a:ext uri="{FF2B5EF4-FFF2-40B4-BE49-F238E27FC236}">
                <a16:creationId xmlns:a16="http://schemas.microsoft.com/office/drawing/2014/main" id="{207F5404-2F71-4F1D-B4E6-BEF8CB45D28F}"/>
              </a:ext>
            </a:extLst>
          </p:cNvPr>
          <p:cNvSpPr>
            <a:spLocks noGrp="1"/>
          </p:cNvSpPr>
          <p:nvPr>
            <p:ph type="body" idx="1"/>
          </p:nvPr>
        </p:nvSpPr>
        <p:spPr>
          <a:xfrm>
            <a:off x="831850" y="4128013"/>
            <a:ext cx="10515600" cy="1500187"/>
          </a:xfrm>
        </p:spPr>
        <p:txBody>
          <a:bodyPr/>
          <a:lstStyle/>
          <a:p>
            <a:pPr algn="ctr"/>
            <a:r>
              <a:rPr lang="en-US" sz="4000" dirty="0"/>
              <a:t>Presentation on Financial Statements</a:t>
            </a:r>
          </a:p>
          <a:p>
            <a:pPr algn="ctr"/>
            <a:r>
              <a:rPr lang="en-US" sz="2500" spc="-150" dirty="0">
                <a:ln w="3175">
                  <a:noFill/>
                </a:ln>
                <a:solidFill>
                  <a:schemeClr val="tx1">
                    <a:lumMod val="50000"/>
                    <a:lumOff val="50000"/>
                  </a:schemeClr>
                </a:solidFill>
                <a:cs typeface="Arial" charset="0"/>
              </a:rPr>
              <a:t>For the six month period ended on  30</a:t>
            </a:r>
            <a:r>
              <a:rPr lang="en-US" sz="2500" spc="-150" baseline="30000" dirty="0">
                <a:ln w="3175">
                  <a:noFill/>
                </a:ln>
                <a:solidFill>
                  <a:schemeClr val="tx1">
                    <a:lumMod val="50000"/>
                    <a:lumOff val="50000"/>
                  </a:schemeClr>
                </a:solidFill>
                <a:cs typeface="Arial" charset="0"/>
              </a:rPr>
              <a:t>th</a:t>
            </a:r>
            <a:r>
              <a:rPr lang="en-US" sz="2500" spc="-150" dirty="0">
                <a:ln w="3175">
                  <a:noFill/>
                </a:ln>
                <a:solidFill>
                  <a:schemeClr val="tx1">
                    <a:lumMod val="50000"/>
                    <a:lumOff val="50000"/>
                  </a:schemeClr>
                </a:solidFill>
                <a:cs typeface="Arial" charset="0"/>
              </a:rPr>
              <a:t> September 2023</a:t>
            </a:r>
          </a:p>
          <a:p>
            <a:pPr algn="ctr"/>
            <a:endParaRPr lang="en-US" dirty="0"/>
          </a:p>
        </p:txBody>
      </p:sp>
      <p:cxnSp>
        <p:nvCxnSpPr>
          <p:cNvPr id="6" name="Straight Connector 5">
            <a:extLst>
              <a:ext uri="{FF2B5EF4-FFF2-40B4-BE49-F238E27FC236}">
                <a16:creationId xmlns:a16="http://schemas.microsoft.com/office/drawing/2014/main"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id="{8468142C-7815-51FE-8C8A-00786BDF8022}"/>
              </a:ext>
            </a:extLst>
          </p:cNvPr>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255626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D5C8599-325D-4895-9F45-6D9646F50698}"/>
              </a:ext>
            </a:extLst>
          </p:cNvPr>
          <p:cNvPicPr>
            <a:picLocks noChangeAspect="1"/>
          </p:cNvPicPr>
          <p:nvPr/>
        </p:nvPicPr>
        <p:blipFill>
          <a:blip r:embed="rId3"/>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id="{A7F3151B-0432-44FF-85B1-2A47C8D4D57F}"/>
              </a:ext>
            </a:extLst>
          </p:cNvPr>
          <p:cNvSpPr>
            <a:spLocks noGrp="1"/>
          </p:cNvSpPr>
          <p:nvPr>
            <p:ph type="title"/>
          </p:nvPr>
        </p:nvSpPr>
        <p:spPr>
          <a:xfrm>
            <a:off x="623687" y="360520"/>
            <a:ext cx="10944262" cy="895415"/>
          </a:xfrm>
        </p:spPr>
        <p:txBody>
          <a:bodyPr>
            <a:normAutofit/>
          </a:bodyPr>
          <a:lstStyle/>
          <a:p>
            <a:pPr algn="ctr"/>
            <a:r>
              <a:rPr lang="en-US" sz="3600" kern="0" dirty="0">
                <a:solidFill>
                  <a:schemeClr val="accent2">
                    <a:lumMod val="50000"/>
                  </a:schemeClr>
                </a:solidFill>
                <a:latin typeface="+mn-lt"/>
              </a:rPr>
              <a:t>Investment Portfolio</a:t>
            </a:r>
          </a:p>
        </p:txBody>
      </p:sp>
      <p:cxnSp>
        <p:nvCxnSpPr>
          <p:cNvPr id="6" name="Straight Connector 5">
            <a:extLst>
              <a:ext uri="{FF2B5EF4-FFF2-40B4-BE49-F238E27FC236}">
                <a16:creationId xmlns:a16="http://schemas.microsoft.com/office/drawing/2014/main"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graphicFrame>
        <p:nvGraphicFramePr>
          <p:cNvPr id="3" name="Table 2">
            <a:extLst>
              <a:ext uri="{FF2B5EF4-FFF2-40B4-BE49-F238E27FC236}">
                <a16:creationId xmlns:a16="http://schemas.microsoft.com/office/drawing/2014/main" id="{72921674-3833-8C14-72FD-7E20DCDC92B1}"/>
              </a:ext>
            </a:extLst>
          </p:cNvPr>
          <p:cNvGraphicFramePr>
            <a:graphicFrameLocks noGrp="1"/>
          </p:cNvGraphicFramePr>
          <p:nvPr>
            <p:extLst>
              <p:ext uri="{D42A27DB-BD31-4B8C-83A1-F6EECF244321}">
                <p14:modId xmlns:p14="http://schemas.microsoft.com/office/powerpoint/2010/main" val="1418497557"/>
              </p:ext>
            </p:extLst>
          </p:nvPr>
        </p:nvGraphicFramePr>
        <p:xfrm>
          <a:off x="623687" y="1312560"/>
          <a:ext cx="6395949" cy="4181198"/>
        </p:xfrm>
        <a:graphic>
          <a:graphicData uri="http://schemas.openxmlformats.org/drawingml/2006/table">
            <a:tbl>
              <a:tblPr firstRow="1" bandRow="1">
                <a:tableStyleId>{F5AB1C69-6EDB-4FF4-983F-18BD219EF322}</a:tableStyleId>
              </a:tblPr>
              <a:tblGrid>
                <a:gridCol w="595513">
                  <a:extLst>
                    <a:ext uri="{9D8B030D-6E8A-4147-A177-3AD203B41FA5}">
                      <a16:colId xmlns:a16="http://schemas.microsoft.com/office/drawing/2014/main" val="4092456648"/>
                    </a:ext>
                  </a:extLst>
                </a:gridCol>
                <a:gridCol w="3011055">
                  <a:extLst>
                    <a:ext uri="{9D8B030D-6E8A-4147-A177-3AD203B41FA5}">
                      <a16:colId xmlns:a16="http://schemas.microsoft.com/office/drawing/2014/main" val="3025492635"/>
                    </a:ext>
                  </a:extLst>
                </a:gridCol>
                <a:gridCol w="655781">
                  <a:extLst>
                    <a:ext uri="{9D8B030D-6E8A-4147-A177-3AD203B41FA5}">
                      <a16:colId xmlns:a16="http://schemas.microsoft.com/office/drawing/2014/main" val="1003861552"/>
                    </a:ext>
                  </a:extLst>
                </a:gridCol>
                <a:gridCol w="1413164">
                  <a:extLst>
                    <a:ext uri="{9D8B030D-6E8A-4147-A177-3AD203B41FA5}">
                      <a16:colId xmlns:a16="http://schemas.microsoft.com/office/drawing/2014/main" val="2745725364"/>
                    </a:ext>
                  </a:extLst>
                </a:gridCol>
                <a:gridCol w="720436">
                  <a:extLst>
                    <a:ext uri="{9D8B030D-6E8A-4147-A177-3AD203B41FA5}">
                      <a16:colId xmlns:a16="http://schemas.microsoft.com/office/drawing/2014/main" val="1433842637"/>
                    </a:ext>
                  </a:extLst>
                </a:gridCol>
              </a:tblGrid>
              <a:tr h="390470">
                <a:tc>
                  <a:txBody>
                    <a:bodyPr/>
                    <a:lstStyle/>
                    <a:p>
                      <a:pPr algn="ctr" fontAlgn="b"/>
                      <a:r>
                        <a:rPr lang="en-US" sz="1400" u="none" strike="noStrike" dirty="0">
                          <a:effectLst/>
                        </a:rPr>
                        <a:t>S. No.</a:t>
                      </a:r>
                      <a:endParaRPr lang="en-US" sz="1400" b="1" i="0" u="none" strike="noStrike" dirty="0">
                        <a:solidFill>
                          <a:srgbClr val="000000"/>
                        </a:solidFill>
                        <a:effectLst/>
                        <a:latin typeface="Calibri" panose="020F0502020204030204" pitchFamily="34" charset="0"/>
                      </a:endParaRPr>
                    </a:p>
                  </a:txBody>
                  <a:tcPr marL="5438" marR="5438" marT="5438" marB="0">
                    <a:solidFill>
                      <a:schemeClr val="tx2"/>
                    </a:solidFill>
                  </a:tcPr>
                </a:tc>
                <a:tc>
                  <a:txBody>
                    <a:bodyPr/>
                    <a:lstStyle/>
                    <a:p>
                      <a:pPr algn="l" fontAlgn="b"/>
                      <a:r>
                        <a:rPr lang="en-US" sz="1400" u="none" strike="noStrike" dirty="0">
                          <a:effectLst/>
                        </a:rPr>
                        <a:t>Name of Company</a:t>
                      </a:r>
                      <a:endParaRPr lang="en-US" sz="1400" b="1" i="0" u="none" strike="noStrike" dirty="0">
                        <a:solidFill>
                          <a:srgbClr val="000000"/>
                        </a:solidFill>
                        <a:effectLst/>
                        <a:latin typeface="Calibri" panose="020F0502020204030204" pitchFamily="34" charset="0"/>
                      </a:endParaRPr>
                    </a:p>
                  </a:txBody>
                  <a:tcPr marL="5438" marR="5438" marT="5438" marB="0">
                    <a:solidFill>
                      <a:schemeClr val="tx2"/>
                    </a:solidFill>
                  </a:tcPr>
                </a:tc>
                <a:tc>
                  <a:txBody>
                    <a:bodyPr/>
                    <a:lstStyle/>
                    <a:p>
                      <a:pPr algn="ctr" fontAlgn="b"/>
                      <a:r>
                        <a:rPr lang="en-US" sz="1400" u="none" strike="noStrike" dirty="0">
                          <a:effectLst/>
                        </a:rPr>
                        <a:t>% Stake </a:t>
                      </a:r>
                      <a:endParaRPr lang="en-US" sz="1400" b="1" i="0" u="none" strike="noStrike" dirty="0">
                        <a:solidFill>
                          <a:srgbClr val="000000"/>
                        </a:solidFill>
                        <a:effectLst/>
                        <a:latin typeface="Calibri" panose="020F0502020204030204" pitchFamily="34" charset="0"/>
                      </a:endParaRPr>
                    </a:p>
                  </a:txBody>
                  <a:tcPr marL="5438" marR="5438" marT="5438" marB="0">
                    <a:solidFill>
                      <a:schemeClr val="tx2"/>
                    </a:solidFill>
                  </a:tcPr>
                </a:tc>
                <a:tc>
                  <a:txBody>
                    <a:bodyPr/>
                    <a:lstStyle/>
                    <a:p>
                      <a:pPr algn="ctr" fontAlgn="b"/>
                      <a:r>
                        <a:rPr lang="en-US" sz="1400" u="none" strike="noStrike" dirty="0">
                          <a:effectLst/>
                        </a:rPr>
                        <a:t>Carrying Value  </a:t>
                      </a:r>
                      <a:br>
                        <a:rPr lang="en-US" sz="1400" u="none" strike="noStrike" dirty="0">
                          <a:effectLst/>
                        </a:rPr>
                      </a:br>
                      <a:r>
                        <a:rPr lang="en-US" sz="1400" u="none" strike="noStrike" dirty="0">
                          <a:effectLst/>
                        </a:rPr>
                        <a:t>(OMR)</a:t>
                      </a:r>
                      <a:endParaRPr lang="en-US" sz="1400" b="1" i="0" u="none" strike="noStrike" dirty="0">
                        <a:solidFill>
                          <a:srgbClr val="000000"/>
                        </a:solidFill>
                        <a:effectLst/>
                        <a:latin typeface="Calibri" panose="020F0502020204030204" pitchFamily="34" charset="0"/>
                      </a:endParaRPr>
                    </a:p>
                  </a:txBody>
                  <a:tcPr marL="5438" marR="5438" marT="5438" marB="0">
                    <a:solidFill>
                      <a:schemeClr val="tx2"/>
                    </a:solidFill>
                  </a:tcPr>
                </a:tc>
                <a:tc>
                  <a:txBody>
                    <a:bodyPr/>
                    <a:lstStyle/>
                    <a:p>
                      <a:pPr algn="ctr" fontAlgn="b"/>
                      <a:r>
                        <a:rPr lang="en-US" sz="1400" u="none" strike="noStrike" dirty="0">
                          <a:effectLst/>
                        </a:rPr>
                        <a:t>% of CV </a:t>
                      </a:r>
                      <a:endParaRPr lang="en-US" sz="1400" b="1" i="0" u="none" strike="noStrike" dirty="0">
                        <a:solidFill>
                          <a:srgbClr val="000000"/>
                        </a:solidFill>
                        <a:effectLst/>
                        <a:latin typeface="Calibri" panose="020F0502020204030204" pitchFamily="34" charset="0"/>
                      </a:endParaRPr>
                    </a:p>
                  </a:txBody>
                  <a:tcPr marL="5438" marR="5438" marT="5438" marB="0">
                    <a:solidFill>
                      <a:schemeClr val="tx2"/>
                    </a:solidFill>
                  </a:tcPr>
                </a:tc>
                <a:extLst>
                  <a:ext uri="{0D108BD9-81ED-4DB2-BD59-A6C34878D82A}">
                    <a16:rowId xmlns:a16="http://schemas.microsoft.com/office/drawing/2014/main" val="4217483585"/>
                  </a:ext>
                </a:extLst>
              </a:tr>
              <a:tr h="201385">
                <a:tc>
                  <a:txBody>
                    <a:bodyPr/>
                    <a:lstStyle/>
                    <a:p>
                      <a:pPr algn="l" fontAlgn="b"/>
                      <a:r>
                        <a:rPr lang="en-US" sz="1400" b="1" i="0" u="none" strike="noStrike">
                          <a:solidFill>
                            <a:srgbClr val="000000"/>
                          </a:solidFill>
                          <a:effectLst/>
                          <a:latin typeface="Calibri" panose="020F0502020204030204" pitchFamily="34" charset="0"/>
                        </a:rPr>
                        <a:t>A.</a:t>
                      </a:r>
                    </a:p>
                  </a:txBody>
                  <a:tcPr marL="7620" marR="7620" marT="7620" marB="0" anchor="b"/>
                </a:tc>
                <a:tc>
                  <a:txBody>
                    <a:bodyPr/>
                    <a:lstStyle/>
                    <a:p>
                      <a:pPr algn="l" fontAlgn="b"/>
                      <a:r>
                        <a:rPr lang="en-US" sz="1400" b="1" i="0" u="none" strike="noStrike">
                          <a:solidFill>
                            <a:srgbClr val="000000"/>
                          </a:solidFill>
                          <a:effectLst/>
                          <a:latin typeface="Calibri" panose="020F0502020204030204" pitchFamily="34" charset="0"/>
                        </a:rPr>
                        <a:t>Associate - Group Carrying Value </a:t>
                      </a:r>
                    </a:p>
                  </a:txBody>
                  <a:tcPr marL="7620" marR="7620" marT="7620" marB="0" anchor="b"/>
                </a:tc>
                <a:tc>
                  <a:txBody>
                    <a:bodyPr/>
                    <a:lstStyle/>
                    <a:p>
                      <a:pPr algn="l" fontAlgn="b"/>
                      <a:endParaRPr lang="en-US" sz="1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1" i="0" u="none" strike="noStrike">
                          <a:solidFill>
                            <a:srgbClr val="000000"/>
                          </a:solidFill>
                          <a:effectLst/>
                          <a:latin typeface="Calibri" panose="020F0502020204030204" pitchFamily="34" charset="0"/>
                        </a:rPr>
                        <a:t>                     31,750 </a:t>
                      </a:r>
                    </a:p>
                  </a:txBody>
                  <a:tcPr marL="7620" marR="7620" marT="7620" marB="0" anchor="b"/>
                </a:tc>
                <a:tc>
                  <a:txBody>
                    <a:bodyPr/>
                    <a:lstStyle/>
                    <a:p>
                      <a:pPr algn="r" fontAlgn="b"/>
                      <a:r>
                        <a:rPr lang="en-US" sz="1400" b="1" i="0" u="none" strike="noStrike">
                          <a:solidFill>
                            <a:srgbClr val="000000"/>
                          </a:solidFill>
                          <a:effectLst/>
                          <a:latin typeface="Calibri" panose="020F0502020204030204" pitchFamily="34" charset="0"/>
                        </a:rPr>
                        <a:t>64.7%</a:t>
                      </a:r>
                    </a:p>
                  </a:txBody>
                  <a:tcPr marL="7620" marR="7620" marT="7620" marB="0" anchor="b"/>
                </a:tc>
                <a:extLst>
                  <a:ext uri="{0D108BD9-81ED-4DB2-BD59-A6C34878D82A}">
                    <a16:rowId xmlns:a16="http://schemas.microsoft.com/office/drawing/2014/main" val="1804761367"/>
                  </a:ext>
                </a:extLst>
              </a:tr>
              <a:tr h="201385">
                <a:tc>
                  <a:txBody>
                    <a:bodyPr/>
                    <a:lstStyle/>
                    <a:p>
                      <a:pPr algn="l" fontAlgn="b"/>
                      <a:r>
                        <a:rPr lang="en-US" sz="1400" b="0" i="0" u="none" strike="noStrike">
                          <a:solidFill>
                            <a:srgbClr val="000000"/>
                          </a:solidFill>
                          <a:effectLst/>
                          <a:latin typeface="Calibri" panose="020F0502020204030204" pitchFamily="34" charset="0"/>
                        </a:rPr>
                        <a:t>A-1</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Oman Chlorine SAOG</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22.11%</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                        8,042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16.4%</a:t>
                      </a:r>
                    </a:p>
                  </a:txBody>
                  <a:tcPr marL="7620" marR="7620" marT="7620" marB="0" anchor="b"/>
                </a:tc>
                <a:extLst>
                  <a:ext uri="{0D108BD9-81ED-4DB2-BD59-A6C34878D82A}">
                    <a16:rowId xmlns:a16="http://schemas.microsoft.com/office/drawing/2014/main" val="4187317414"/>
                  </a:ext>
                </a:extLst>
              </a:tr>
              <a:tr h="201385">
                <a:tc>
                  <a:txBody>
                    <a:bodyPr/>
                    <a:lstStyle/>
                    <a:p>
                      <a:pPr algn="l" fontAlgn="b"/>
                      <a:r>
                        <a:rPr lang="en-US" sz="1400" b="0" i="0" u="none" strike="noStrike">
                          <a:solidFill>
                            <a:srgbClr val="000000"/>
                          </a:solidFill>
                          <a:effectLst/>
                          <a:latin typeface="Calibri" panose="020F0502020204030204" pitchFamily="34" charset="0"/>
                        </a:rPr>
                        <a:t>A-2</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National Detergent SAOG</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25.24%</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                        5,354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10.9%</a:t>
                      </a:r>
                    </a:p>
                  </a:txBody>
                  <a:tcPr marL="7620" marR="7620" marT="7620" marB="0" anchor="b"/>
                </a:tc>
                <a:extLst>
                  <a:ext uri="{0D108BD9-81ED-4DB2-BD59-A6C34878D82A}">
                    <a16:rowId xmlns:a16="http://schemas.microsoft.com/office/drawing/2014/main" val="1546276842"/>
                  </a:ext>
                </a:extLst>
              </a:tr>
              <a:tr h="201385">
                <a:tc>
                  <a:txBody>
                    <a:bodyPr/>
                    <a:lstStyle/>
                    <a:p>
                      <a:pPr algn="l" fontAlgn="b"/>
                      <a:r>
                        <a:rPr lang="en-US" sz="1400" b="0" i="0" u="none" strike="noStrike">
                          <a:solidFill>
                            <a:srgbClr val="000000"/>
                          </a:solidFill>
                          <a:effectLst/>
                          <a:latin typeface="Calibri" panose="020F0502020204030204" pitchFamily="34" charset="0"/>
                        </a:rPr>
                        <a:t>A-3</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Arabia Falcon Insur. SAOG</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22.62%</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                        4,836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9.9%</a:t>
                      </a:r>
                    </a:p>
                  </a:txBody>
                  <a:tcPr marL="7620" marR="7620" marT="7620" marB="0" anchor="b"/>
                </a:tc>
                <a:extLst>
                  <a:ext uri="{0D108BD9-81ED-4DB2-BD59-A6C34878D82A}">
                    <a16:rowId xmlns:a16="http://schemas.microsoft.com/office/drawing/2014/main" val="3028325029"/>
                  </a:ext>
                </a:extLst>
              </a:tr>
              <a:tr h="201385">
                <a:tc>
                  <a:txBody>
                    <a:bodyPr/>
                    <a:lstStyle/>
                    <a:p>
                      <a:pPr algn="l" fontAlgn="b"/>
                      <a:r>
                        <a:rPr lang="en-US" sz="1400" b="0" i="0" u="none" strike="noStrike">
                          <a:solidFill>
                            <a:srgbClr val="000000"/>
                          </a:solidFill>
                          <a:effectLst/>
                          <a:latin typeface="Calibri" panose="020F0502020204030204" pitchFamily="34" charset="0"/>
                        </a:rPr>
                        <a:t>A-4</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Alruwad School SAOC</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43.51%</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                        4,675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9.5%</a:t>
                      </a:r>
                    </a:p>
                  </a:txBody>
                  <a:tcPr marL="7620" marR="7620" marT="7620" marB="0" anchor="b"/>
                </a:tc>
                <a:extLst>
                  <a:ext uri="{0D108BD9-81ED-4DB2-BD59-A6C34878D82A}">
                    <a16:rowId xmlns:a16="http://schemas.microsoft.com/office/drawing/2014/main" val="2472347553"/>
                  </a:ext>
                </a:extLst>
              </a:tr>
              <a:tr h="201385">
                <a:tc>
                  <a:txBody>
                    <a:bodyPr/>
                    <a:lstStyle/>
                    <a:p>
                      <a:pPr algn="l" fontAlgn="b"/>
                      <a:r>
                        <a:rPr lang="en-US" sz="1400" b="0" i="0" u="none" strike="noStrike">
                          <a:solidFill>
                            <a:srgbClr val="000000"/>
                          </a:solidFill>
                          <a:effectLst/>
                          <a:latin typeface="Calibri" panose="020F0502020204030204" pitchFamily="34" charset="0"/>
                        </a:rPr>
                        <a:t>A-5</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Voltamp Energy SAOG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24.68%</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                        4,103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8.4%</a:t>
                      </a:r>
                    </a:p>
                  </a:txBody>
                  <a:tcPr marL="7620" marR="7620" marT="7620" marB="0" anchor="b"/>
                </a:tc>
                <a:extLst>
                  <a:ext uri="{0D108BD9-81ED-4DB2-BD59-A6C34878D82A}">
                    <a16:rowId xmlns:a16="http://schemas.microsoft.com/office/drawing/2014/main" val="52346106"/>
                  </a:ext>
                </a:extLst>
              </a:tr>
              <a:tr h="201385">
                <a:tc>
                  <a:txBody>
                    <a:bodyPr/>
                    <a:lstStyle/>
                    <a:p>
                      <a:pPr algn="l" fontAlgn="b"/>
                      <a:r>
                        <a:rPr lang="en-US" sz="1400" b="0" i="0" u="none" strike="noStrike">
                          <a:solidFill>
                            <a:srgbClr val="000000"/>
                          </a:solidFill>
                          <a:effectLst/>
                          <a:latin typeface="Calibri" panose="020F0502020204030204" pitchFamily="34" charset="0"/>
                        </a:rPr>
                        <a:t>A-6</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Al Maha Ceramics SAOG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18.74%</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                        2,442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5.0%</a:t>
                      </a:r>
                    </a:p>
                  </a:txBody>
                  <a:tcPr marL="7620" marR="7620" marT="7620" marB="0" anchor="b"/>
                </a:tc>
                <a:extLst>
                  <a:ext uri="{0D108BD9-81ED-4DB2-BD59-A6C34878D82A}">
                    <a16:rowId xmlns:a16="http://schemas.microsoft.com/office/drawing/2014/main" val="757025207"/>
                  </a:ext>
                </a:extLst>
              </a:tr>
              <a:tr h="201385">
                <a:tc>
                  <a:txBody>
                    <a:bodyPr/>
                    <a:lstStyle/>
                    <a:p>
                      <a:pPr algn="l" fontAlgn="b"/>
                      <a:r>
                        <a:rPr lang="en-US" sz="1400" b="0" i="0" u="none" strike="noStrike">
                          <a:solidFill>
                            <a:srgbClr val="000000"/>
                          </a:solidFill>
                          <a:effectLst/>
                          <a:latin typeface="Calibri" panose="020F0502020204030204" pitchFamily="34" charset="0"/>
                        </a:rPr>
                        <a:t>A-7</a:t>
                      </a: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National Biscuit SAOG</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29.22%</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                        2,258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4.6%</a:t>
                      </a:r>
                    </a:p>
                  </a:txBody>
                  <a:tcPr marL="7620" marR="7620" marT="7620" marB="0" anchor="b"/>
                </a:tc>
                <a:extLst>
                  <a:ext uri="{0D108BD9-81ED-4DB2-BD59-A6C34878D82A}">
                    <a16:rowId xmlns:a16="http://schemas.microsoft.com/office/drawing/2014/main" val="1540430323"/>
                  </a:ext>
                </a:extLst>
              </a:tr>
              <a:tr h="201385">
                <a:tc>
                  <a:txBody>
                    <a:bodyPr/>
                    <a:lstStyle/>
                    <a:p>
                      <a:pPr algn="l" fontAlgn="b"/>
                      <a:r>
                        <a:rPr lang="en-US" sz="1400" b="0" i="0" u="none" strike="noStrike">
                          <a:solidFill>
                            <a:srgbClr val="000000"/>
                          </a:solidFill>
                          <a:effectLst/>
                          <a:latin typeface="Calibri" panose="020F0502020204030204" pitchFamily="34" charset="0"/>
                        </a:rPr>
                        <a:t>A-8</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Hormuz Cement SAOC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40.00%</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                             40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0.1%</a:t>
                      </a:r>
                    </a:p>
                  </a:txBody>
                  <a:tcPr marL="7620" marR="7620" marT="7620" marB="0" anchor="b"/>
                </a:tc>
                <a:extLst>
                  <a:ext uri="{0D108BD9-81ED-4DB2-BD59-A6C34878D82A}">
                    <a16:rowId xmlns:a16="http://schemas.microsoft.com/office/drawing/2014/main" val="3109352116"/>
                  </a:ext>
                </a:extLst>
              </a:tr>
              <a:tr h="201385">
                <a:tc>
                  <a:txBody>
                    <a:bodyPr/>
                    <a:lstStyle/>
                    <a:p>
                      <a:pPr algn="l" fontAlgn="b"/>
                      <a:r>
                        <a:rPr lang="en-US" sz="1400" b="1" i="0" u="none" strike="noStrike">
                          <a:solidFill>
                            <a:srgbClr val="000000"/>
                          </a:solidFill>
                          <a:effectLst/>
                          <a:latin typeface="Calibri" panose="020F0502020204030204" pitchFamily="34" charset="0"/>
                        </a:rPr>
                        <a:t>B. </a:t>
                      </a:r>
                    </a:p>
                  </a:txBody>
                  <a:tcPr marL="7620" marR="7620" marT="7620" marB="0" anchor="b"/>
                </a:tc>
                <a:tc>
                  <a:txBody>
                    <a:bodyPr/>
                    <a:lstStyle/>
                    <a:p>
                      <a:pPr algn="l" fontAlgn="b"/>
                      <a:r>
                        <a:rPr lang="en-US" sz="1400" b="1" i="0" u="none" strike="noStrike" dirty="0">
                          <a:solidFill>
                            <a:srgbClr val="000000"/>
                          </a:solidFill>
                          <a:effectLst/>
                          <a:latin typeface="Calibri" panose="020F0502020204030204" pitchFamily="34" charset="0"/>
                        </a:rPr>
                        <a:t>Investment at Fair Value- Group Carrying Value </a:t>
                      </a:r>
                    </a:p>
                  </a:txBody>
                  <a:tcPr marL="7620" marR="7620" marT="7620" marB="0" anchor="b"/>
                </a:tc>
                <a:tc>
                  <a:txBody>
                    <a:bodyPr/>
                    <a:lstStyle/>
                    <a:p>
                      <a:pPr algn="l" fontAlgn="b"/>
                      <a:endParaRPr lang="en-US" sz="1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1" i="0" u="none" strike="noStrike">
                          <a:solidFill>
                            <a:srgbClr val="000000"/>
                          </a:solidFill>
                          <a:effectLst/>
                          <a:latin typeface="Calibri" panose="020F0502020204030204" pitchFamily="34" charset="0"/>
                        </a:rPr>
                        <a:t>                     14,327 </a:t>
                      </a:r>
                    </a:p>
                  </a:txBody>
                  <a:tcPr marL="7620" marR="7620" marT="7620" marB="0" anchor="b"/>
                </a:tc>
                <a:tc>
                  <a:txBody>
                    <a:bodyPr/>
                    <a:lstStyle/>
                    <a:p>
                      <a:pPr algn="r" fontAlgn="b"/>
                      <a:r>
                        <a:rPr lang="en-US" sz="1400" b="1" i="0" u="none" strike="noStrike">
                          <a:solidFill>
                            <a:srgbClr val="000000"/>
                          </a:solidFill>
                          <a:effectLst/>
                          <a:latin typeface="Calibri" panose="020F0502020204030204" pitchFamily="34" charset="0"/>
                        </a:rPr>
                        <a:t>29.2%</a:t>
                      </a:r>
                    </a:p>
                  </a:txBody>
                  <a:tcPr marL="7620" marR="7620" marT="7620" marB="0" anchor="b"/>
                </a:tc>
                <a:extLst>
                  <a:ext uri="{0D108BD9-81ED-4DB2-BD59-A6C34878D82A}">
                    <a16:rowId xmlns:a16="http://schemas.microsoft.com/office/drawing/2014/main" val="1299448964"/>
                  </a:ext>
                </a:extLst>
              </a:tr>
              <a:tr h="201385">
                <a:tc>
                  <a:txBody>
                    <a:bodyPr/>
                    <a:lstStyle/>
                    <a:p>
                      <a:pPr algn="l" fontAlgn="b"/>
                      <a:r>
                        <a:rPr lang="en-US" sz="1400" b="0" i="0" u="none" strike="noStrike">
                          <a:solidFill>
                            <a:srgbClr val="000000"/>
                          </a:solidFill>
                          <a:effectLst/>
                          <a:latin typeface="Calibri" panose="020F0502020204030204" pitchFamily="34" charset="0"/>
                        </a:rPr>
                        <a:t>B-1</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Bank Dhofar SAOG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1.50%</a:t>
                      </a: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                        7,649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15.6%</a:t>
                      </a:r>
                    </a:p>
                  </a:txBody>
                  <a:tcPr marL="7620" marR="7620" marT="7620" marB="0" anchor="b"/>
                </a:tc>
                <a:extLst>
                  <a:ext uri="{0D108BD9-81ED-4DB2-BD59-A6C34878D82A}">
                    <a16:rowId xmlns:a16="http://schemas.microsoft.com/office/drawing/2014/main" val="2778985309"/>
                  </a:ext>
                </a:extLst>
              </a:tr>
              <a:tr h="201385">
                <a:tc>
                  <a:txBody>
                    <a:bodyPr/>
                    <a:lstStyle/>
                    <a:p>
                      <a:pPr algn="l" fontAlgn="b"/>
                      <a:r>
                        <a:rPr lang="en-US" sz="1400" b="0" i="0" u="none" strike="noStrike">
                          <a:solidFill>
                            <a:srgbClr val="000000"/>
                          </a:solidFill>
                          <a:effectLst/>
                          <a:latin typeface="Calibri" panose="020F0502020204030204" pitchFamily="34" charset="0"/>
                        </a:rPr>
                        <a:t>B-2</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DIDIC </a:t>
                      </a:r>
                    </a:p>
                  </a:txBody>
                  <a:tcPr marL="7620" marR="7620" marT="7620" marB="0" anchor="b"/>
                </a:tc>
                <a:tc>
                  <a:txBody>
                    <a:bodyPr/>
                    <a:lstStyle/>
                    <a:p>
                      <a:pPr algn="r" fontAlgn="b"/>
                      <a:r>
                        <a:rPr lang="en-US" sz="1400" b="0" i="0" u="none" strike="noStrike" dirty="0">
                          <a:solidFill>
                            <a:srgbClr val="000000"/>
                          </a:solidFill>
                          <a:effectLst/>
                          <a:latin typeface="Calibri" panose="020F0502020204030204" pitchFamily="34" charset="0"/>
                        </a:rPr>
                        <a:t>6.73%</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                        6,602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13.5%</a:t>
                      </a:r>
                    </a:p>
                  </a:txBody>
                  <a:tcPr marL="7620" marR="7620" marT="7620" marB="0" anchor="b"/>
                </a:tc>
                <a:extLst>
                  <a:ext uri="{0D108BD9-81ED-4DB2-BD59-A6C34878D82A}">
                    <a16:rowId xmlns:a16="http://schemas.microsoft.com/office/drawing/2014/main" val="1566804473"/>
                  </a:ext>
                </a:extLst>
              </a:tr>
              <a:tr h="201385">
                <a:tc>
                  <a:txBody>
                    <a:bodyPr/>
                    <a:lstStyle/>
                    <a:p>
                      <a:pPr algn="l" fontAlgn="b"/>
                      <a:r>
                        <a:rPr lang="en-US" sz="1400" b="0" i="0" u="none" strike="noStrike">
                          <a:solidFill>
                            <a:srgbClr val="000000"/>
                          </a:solidFill>
                          <a:effectLst/>
                          <a:latin typeface="Calibri" panose="020F0502020204030204" pitchFamily="34" charset="0"/>
                        </a:rPr>
                        <a:t>B-5</a:t>
                      </a:r>
                    </a:p>
                  </a:txBody>
                  <a:tcPr marL="7620" marR="7620" marT="7620" marB="0" anchor="b"/>
                </a:tc>
                <a:tc>
                  <a:txBody>
                    <a:bodyPr/>
                    <a:lstStyle/>
                    <a:p>
                      <a:pPr algn="l" fontAlgn="b"/>
                      <a:r>
                        <a:rPr lang="en-US" sz="1400" b="0" i="0" u="none" strike="noStrike">
                          <a:solidFill>
                            <a:srgbClr val="000000"/>
                          </a:solidFill>
                          <a:effectLst/>
                          <a:latin typeface="Calibri" panose="020F0502020204030204" pitchFamily="34" charset="0"/>
                        </a:rPr>
                        <a:t>Others </a:t>
                      </a:r>
                    </a:p>
                  </a:txBody>
                  <a:tcPr marL="7620" marR="7620" marT="762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                             76 </a:t>
                      </a:r>
                    </a:p>
                  </a:txBody>
                  <a:tcPr marL="7620" marR="7620" marT="7620" marB="0" anchor="b"/>
                </a:tc>
                <a:tc>
                  <a:txBody>
                    <a:bodyPr/>
                    <a:lstStyle/>
                    <a:p>
                      <a:pPr algn="r" fontAlgn="b"/>
                      <a:r>
                        <a:rPr lang="en-US" sz="1400" b="0" i="0" u="none" strike="noStrike">
                          <a:solidFill>
                            <a:srgbClr val="000000"/>
                          </a:solidFill>
                          <a:effectLst/>
                          <a:latin typeface="Calibri" panose="020F0502020204030204" pitchFamily="34" charset="0"/>
                        </a:rPr>
                        <a:t>0.2%</a:t>
                      </a:r>
                    </a:p>
                  </a:txBody>
                  <a:tcPr marL="7620" marR="7620" marT="7620" marB="0" anchor="b"/>
                </a:tc>
                <a:extLst>
                  <a:ext uri="{0D108BD9-81ED-4DB2-BD59-A6C34878D82A}">
                    <a16:rowId xmlns:a16="http://schemas.microsoft.com/office/drawing/2014/main" val="2371558055"/>
                  </a:ext>
                </a:extLst>
              </a:tr>
              <a:tr h="201385">
                <a:tc>
                  <a:txBody>
                    <a:bodyPr/>
                    <a:lstStyle/>
                    <a:p>
                      <a:pPr algn="l" fontAlgn="b"/>
                      <a:r>
                        <a:rPr lang="en-US" sz="1400" b="1" i="0" u="none" strike="noStrike">
                          <a:solidFill>
                            <a:srgbClr val="000000"/>
                          </a:solidFill>
                          <a:effectLst/>
                          <a:latin typeface="Calibri" panose="020F0502020204030204" pitchFamily="34" charset="0"/>
                        </a:rPr>
                        <a:t>C. </a:t>
                      </a:r>
                    </a:p>
                  </a:txBody>
                  <a:tcPr marL="7620" marR="7620" marT="7620" marB="0" anchor="b"/>
                </a:tc>
                <a:tc>
                  <a:txBody>
                    <a:bodyPr/>
                    <a:lstStyle/>
                    <a:p>
                      <a:pPr algn="l" fontAlgn="b"/>
                      <a:r>
                        <a:rPr lang="en-US" sz="1400" b="1" i="0" u="none" strike="noStrike" dirty="0">
                          <a:solidFill>
                            <a:srgbClr val="000000"/>
                          </a:solidFill>
                          <a:effectLst/>
                          <a:latin typeface="Calibri" panose="020F0502020204030204" pitchFamily="34" charset="0"/>
                        </a:rPr>
                        <a:t>Property and other assets</a:t>
                      </a:r>
                    </a:p>
                  </a:txBody>
                  <a:tcPr marL="7620" marR="7620" marT="7620" marB="0" anchor="b"/>
                </a:tc>
                <a:tc>
                  <a:txBody>
                    <a:bodyPr/>
                    <a:lstStyle/>
                    <a:p>
                      <a:pPr algn="l" fontAlgn="b"/>
                      <a:endParaRPr lang="en-US" sz="1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1" i="0" u="none" strike="noStrike" dirty="0">
                          <a:solidFill>
                            <a:srgbClr val="000000"/>
                          </a:solidFill>
                          <a:effectLst/>
                          <a:latin typeface="Calibri" panose="020F0502020204030204" pitchFamily="34" charset="0"/>
                        </a:rPr>
                        <a:t>                       2,308 </a:t>
                      </a:r>
                    </a:p>
                  </a:txBody>
                  <a:tcPr marL="7620" marR="7620" marT="7620" marB="0" anchor="b"/>
                </a:tc>
                <a:tc>
                  <a:txBody>
                    <a:bodyPr/>
                    <a:lstStyle/>
                    <a:p>
                      <a:pPr algn="r" fontAlgn="b"/>
                      <a:r>
                        <a:rPr lang="en-US" sz="1400" b="1" i="0" u="none" strike="noStrike" dirty="0">
                          <a:solidFill>
                            <a:srgbClr val="000000"/>
                          </a:solidFill>
                          <a:effectLst/>
                          <a:latin typeface="Calibri" panose="020F0502020204030204" pitchFamily="34" charset="0"/>
                        </a:rPr>
                        <a:t>4.7%</a:t>
                      </a:r>
                    </a:p>
                  </a:txBody>
                  <a:tcPr marL="7620" marR="7620" marT="7620" marB="0" anchor="b"/>
                </a:tc>
                <a:extLst>
                  <a:ext uri="{0D108BD9-81ED-4DB2-BD59-A6C34878D82A}">
                    <a16:rowId xmlns:a16="http://schemas.microsoft.com/office/drawing/2014/main" val="1558729216"/>
                  </a:ext>
                </a:extLst>
              </a:tr>
              <a:tr h="201385">
                <a:tc>
                  <a:txBody>
                    <a:bodyPr/>
                    <a:lstStyle/>
                    <a:p>
                      <a:pPr algn="l" fontAlgn="b"/>
                      <a:r>
                        <a:rPr lang="en-US" sz="1400" b="1" i="0" u="none" strike="noStrike">
                          <a:solidFill>
                            <a:srgbClr val="000000"/>
                          </a:solidFill>
                          <a:effectLst/>
                          <a:latin typeface="Calibri" panose="020F0502020204030204" pitchFamily="34" charset="0"/>
                        </a:rPr>
                        <a:t>D. </a:t>
                      </a:r>
                    </a:p>
                  </a:txBody>
                  <a:tcPr marL="7620" marR="7620" marT="7620" marB="0" anchor="b"/>
                </a:tc>
                <a:tc>
                  <a:txBody>
                    <a:bodyPr/>
                    <a:lstStyle/>
                    <a:p>
                      <a:pPr algn="l" fontAlgn="b"/>
                      <a:r>
                        <a:rPr lang="en-US" sz="1400" b="1" i="0" u="none" strike="noStrike" dirty="0">
                          <a:solidFill>
                            <a:srgbClr val="000000"/>
                          </a:solidFill>
                          <a:effectLst/>
                          <a:latin typeface="Calibri" panose="020F0502020204030204" pitchFamily="34" charset="0"/>
                        </a:rPr>
                        <a:t>Receivable and cash</a:t>
                      </a:r>
                    </a:p>
                  </a:txBody>
                  <a:tcPr marL="7620" marR="7620" marT="7620" marB="0" anchor="b"/>
                </a:tc>
                <a:tc>
                  <a:txBody>
                    <a:bodyPr/>
                    <a:lstStyle/>
                    <a:p>
                      <a:pPr algn="l" fontAlgn="b"/>
                      <a:endParaRPr lang="en-US" sz="1400" b="1"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1" i="0" u="none" strike="noStrike" dirty="0">
                          <a:solidFill>
                            <a:srgbClr val="000000"/>
                          </a:solidFill>
                          <a:effectLst/>
                          <a:latin typeface="Calibri" panose="020F0502020204030204" pitchFamily="34" charset="0"/>
                        </a:rPr>
                        <a:t>                           682 </a:t>
                      </a:r>
                    </a:p>
                  </a:txBody>
                  <a:tcPr marL="7620" marR="7620" marT="7620" marB="0" anchor="b"/>
                </a:tc>
                <a:tc>
                  <a:txBody>
                    <a:bodyPr/>
                    <a:lstStyle/>
                    <a:p>
                      <a:pPr algn="r" fontAlgn="b"/>
                      <a:r>
                        <a:rPr lang="en-US" sz="1400" b="1" i="0" u="none" strike="noStrike" dirty="0">
                          <a:solidFill>
                            <a:srgbClr val="000000"/>
                          </a:solidFill>
                          <a:effectLst/>
                          <a:latin typeface="Calibri" panose="020F0502020204030204" pitchFamily="34" charset="0"/>
                        </a:rPr>
                        <a:t>1.4%</a:t>
                      </a:r>
                    </a:p>
                  </a:txBody>
                  <a:tcPr marL="7620" marR="7620" marT="7620" marB="0" anchor="b"/>
                </a:tc>
                <a:extLst>
                  <a:ext uri="{0D108BD9-81ED-4DB2-BD59-A6C34878D82A}">
                    <a16:rowId xmlns:a16="http://schemas.microsoft.com/office/drawing/2014/main" val="1844250569"/>
                  </a:ext>
                </a:extLst>
              </a:tr>
              <a:tr h="201385">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1" i="0" u="none" strike="noStrike">
                          <a:solidFill>
                            <a:srgbClr val="000000"/>
                          </a:solidFill>
                          <a:effectLst/>
                          <a:latin typeface="Calibri" panose="020F0502020204030204" pitchFamily="34" charset="0"/>
                        </a:rPr>
                        <a:t>Total </a:t>
                      </a:r>
                    </a:p>
                  </a:txBody>
                  <a:tcPr marL="7620" marR="7620" marT="7620" marB="0" anchor="b"/>
                </a:tc>
                <a:tc>
                  <a:txBody>
                    <a:bodyPr/>
                    <a:lstStyle/>
                    <a:p>
                      <a:pPr algn="l" fontAlgn="b"/>
                      <a:endParaRPr lang="en-US" sz="14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400" b="1" i="0" u="none" strike="noStrike">
                          <a:solidFill>
                            <a:srgbClr val="000000"/>
                          </a:solidFill>
                          <a:effectLst/>
                          <a:latin typeface="Calibri" panose="020F0502020204030204" pitchFamily="34" charset="0"/>
                        </a:rPr>
                        <a:t>                     49,067 </a:t>
                      </a:r>
                    </a:p>
                  </a:txBody>
                  <a:tcPr marL="7620" marR="7620" marT="7620" marB="0" anchor="b"/>
                </a:tc>
                <a:tc>
                  <a:txBody>
                    <a:bodyPr/>
                    <a:lstStyle/>
                    <a:p>
                      <a:pPr algn="r" fontAlgn="b"/>
                      <a:r>
                        <a:rPr lang="en-US" sz="1400" b="1" i="0" u="none" strike="noStrike" dirty="0">
                          <a:solidFill>
                            <a:srgbClr val="000000"/>
                          </a:solidFill>
                          <a:effectLst/>
                          <a:latin typeface="Calibri" panose="020F0502020204030204" pitchFamily="34" charset="0"/>
                        </a:rPr>
                        <a:t>100%</a:t>
                      </a:r>
                    </a:p>
                  </a:txBody>
                  <a:tcPr marL="7620" marR="7620" marT="7620" marB="0" anchor="b"/>
                </a:tc>
                <a:extLst>
                  <a:ext uri="{0D108BD9-81ED-4DB2-BD59-A6C34878D82A}">
                    <a16:rowId xmlns:a16="http://schemas.microsoft.com/office/drawing/2014/main" val="1052947390"/>
                  </a:ext>
                </a:extLst>
              </a:tr>
            </a:tbl>
          </a:graphicData>
        </a:graphic>
      </p:graphicFrame>
      <p:sp>
        <p:nvSpPr>
          <p:cNvPr id="5" name="Slide Number Placeholder 4">
            <a:extLst>
              <a:ext uri="{FF2B5EF4-FFF2-40B4-BE49-F238E27FC236}">
                <a16:creationId xmlns:a16="http://schemas.microsoft.com/office/drawing/2014/main" id="{D92408CE-939E-1CCF-504E-4B4D855F244B}"/>
              </a:ext>
            </a:extLst>
          </p:cNvPr>
          <p:cNvSpPr>
            <a:spLocks noGrp="1"/>
          </p:cNvSpPr>
          <p:nvPr>
            <p:ph type="sldNum" sz="quarter" idx="12"/>
          </p:nvPr>
        </p:nvSpPr>
        <p:spPr/>
        <p:txBody>
          <a:bodyPr/>
          <a:lstStyle/>
          <a:p>
            <a:fld id="{70EC9206-40C2-4988-907B-F68DF1318569}" type="slidenum">
              <a:rPr lang="en-US" smtClean="0"/>
              <a:pPr/>
              <a:t>2</a:t>
            </a:fld>
            <a:endParaRPr lang="en-US" dirty="0"/>
          </a:p>
        </p:txBody>
      </p:sp>
      <p:graphicFrame>
        <p:nvGraphicFramePr>
          <p:cNvPr id="8" name="Chart 7">
            <a:extLst>
              <a:ext uri="{FF2B5EF4-FFF2-40B4-BE49-F238E27FC236}">
                <a16:creationId xmlns:a16="http://schemas.microsoft.com/office/drawing/2014/main" id="{EAFA6052-4F44-33DA-F91A-C78460CF2B65}"/>
              </a:ext>
            </a:extLst>
          </p:cNvPr>
          <p:cNvGraphicFramePr>
            <a:graphicFrameLocks/>
          </p:cNvGraphicFramePr>
          <p:nvPr>
            <p:extLst>
              <p:ext uri="{D42A27DB-BD31-4B8C-83A1-F6EECF244321}">
                <p14:modId xmlns:p14="http://schemas.microsoft.com/office/powerpoint/2010/main" val="495865986"/>
              </p:ext>
            </p:extLst>
          </p:nvPr>
        </p:nvGraphicFramePr>
        <p:xfrm>
          <a:off x="7153835" y="1364241"/>
          <a:ext cx="4948517" cy="404412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7334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D5C8599-325D-4895-9F45-6D9646F50698}"/>
              </a:ext>
            </a:extLst>
          </p:cNvPr>
          <p:cNvPicPr>
            <a:picLocks noChangeAspect="1"/>
          </p:cNvPicPr>
          <p:nvPr/>
        </p:nvPicPr>
        <p:blipFill>
          <a:blip r:embed="rId2"/>
          <a:stretch>
            <a:fillRect/>
          </a:stretch>
        </p:blipFill>
        <p:spPr>
          <a:xfrm>
            <a:off x="9466444" y="163313"/>
            <a:ext cx="2725556" cy="1295742"/>
          </a:xfrm>
          <a:prstGeom prst="rect">
            <a:avLst/>
          </a:prstGeom>
        </p:spPr>
      </p:pic>
      <p:cxnSp>
        <p:nvCxnSpPr>
          <p:cNvPr id="6" name="Straight Connector 5">
            <a:extLst>
              <a:ext uri="{FF2B5EF4-FFF2-40B4-BE49-F238E27FC236}">
                <a16:creationId xmlns:a16="http://schemas.microsoft.com/office/drawing/2014/main"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3" name="Slide Number Placeholder 2">
            <a:extLst>
              <a:ext uri="{FF2B5EF4-FFF2-40B4-BE49-F238E27FC236}">
                <a16:creationId xmlns:a16="http://schemas.microsoft.com/office/drawing/2014/main" id="{F12471E5-38E6-42A2-AED7-45EA12379002}"/>
              </a:ext>
            </a:extLst>
          </p:cNvPr>
          <p:cNvSpPr>
            <a:spLocks noGrp="1"/>
          </p:cNvSpPr>
          <p:nvPr>
            <p:ph type="sldNum" sz="quarter" idx="12"/>
          </p:nvPr>
        </p:nvSpPr>
        <p:spPr/>
        <p:txBody>
          <a:bodyPr/>
          <a:lstStyle/>
          <a:p>
            <a:fld id="{48F63A3B-78C7-47BE-AE5E-E10140E04643}" type="slidenum">
              <a:rPr lang="en-US" smtClean="0"/>
              <a:t>3</a:t>
            </a:fld>
            <a:endParaRPr lang="en-US" dirty="0"/>
          </a:p>
        </p:txBody>
      </p:sp>
      <p:sp>
        <p:nvSpPr>
          <p:cNvPr id="12" name="Title 1">
            <a:extLst>
              <a:ext uri="{FF2B5EF4-FFF2-40B4-BE49-F238E27FC236}">
                <a16:creationId xmlns:a16="http://schemas.microsoft.com/office/drawing/2014/main" id="{893F729F-7C48-4513-8E5A-A1DFCD19D2B0}"/>
              </a:ext>
            </a:extLst>
          </p:cNvPr>
          <p:cNvSpPr>
            <a:spLocks noGrp="1"/>
          </p:cNvSpPr>
          <p:nvPr>
            <p:ph type="title"/>
          </p:nvPr>
        </p:nvSpPr>
        <p:spPr>
          <a:xfrm>
            <a:off x="838200" y="365126"/>
            <a:ext cx="10515600" cy="895914"/>
          </a:xfrm>
        </p:spPr>
        <p:txBody>
          <a:bodyPr anchor="ctr">
            <a:normAutofit/>
          </a:bodyPr>
          <a:lstStyle/>
          <a:p>
            <a:pPr algn="ctr"/>
            <a:r>
              <a:rPr lang="en-US" sz="3600" dirty="0"/>
              <a:t>Portfolio Sector Allocation</a:t>
            </a:r>
          </a:p>
        </p:txBody>
      </p:sp>
      <p:sp>
        <p:nvSpPr>
          <p:cNvPr id="2" name="Content Placeholder 4">
            <a:extLst>
              <a:ext uri="{FF2B5EF4-FFF2-40B4-BE49-F238E27FC236}">
                <a16:creationId xmlns:a16="http://schemas.microsoft.com/office/drawing/2014/main" id="{1E3C7F60-F99E-72AC-3EB9-659FBF139F81}"/>
              </a:ext>
            </a:extLst>
          </p:cNvPr>
          <p:cNvSpPr txBox="1">
            <a:spLocks/>
          </p:cNvSpPr>
          <p:nvPr/>
        </p:nvSpPr>
        <p:spPr>
          <a:xfrm>
            <a:off x="311088" y="1443282"/>
            <a:ext cx="11569460" cy="4897295"/>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628650" lvl="1" indent="-171450">
              <a:lnSpc>
                <a:spcPct val="140000"/>
              </a:lnSpc>
              <a:spcBef>
                <a:spcPts val="0"/>
              </a:spcBef>
              <a:buFont typeface="Courier New" panose="02070309020205020404" pitchFamily="49" charset="0"/>
              <a:buChar char="o"/>
            </a:pPr>
            <a:endParaRPr lang="en-US" sz="800" dirty="0">
              <a:solidFill>
                <a:schemeClr val="tx1"/>
              </a:solidFill>
            </a:endParaRPr>
          </a:p>
        </p:txBody>
      </p:sp>
      <p:graphicFrame>
        <p:nvGraphicFramePr>
          <p:cNvPr id="4" name="Chart 3">
            <a:extLst>
              <a:ext uri="{FF2B5EF4-FFF2-40B4-BE49-F238E27FC236}">
                <a16:creationId xmlns:a16="http://schemas.microsoft.com/office/drawing/2014/main" id="{AD0C4276-E8AC-0A36-7672-D9EF0E9684DB}"/>
              </a:ext>
            </a:extLst>
          </p:cNvPr>
          <p:cNvGraphicFramePr>
            <a:graphicFrameLocks/>
          </p:cNvGraphicFramePr>
          <p:nvPr>
            <p:extLst>
              <p:ext uri="{D42A27DB-BD31-4B8C-83A1-F6EECF244321}">
                <p14:modId xmlns:p14="http://schemas.microsoft.com/office/powerpoint/2010/main" val="1122107436"/>
              </p:ext>
            </p:extLst>
          </p:nvPr>
        </p:nvGraphicFramePr>
        <p:xfrm>
          <a:off x="508864" y="1730372"/>
          <a:ext cx="5464222" cy="3879371"/>
        </p:xfrm>
        <a:graphic>
          <a:graphicData uri="http://schemas.openxmlformats.org/drawingml/2006/chart">
            <c:chart xmlns:c="http://schemas.openxmlformats.org/drawingml/2006/chart" xmlns:r="http://schemas.openxmlformats.org/officeDocument/2006/relationships" r:id="rId3"/>
          </a:graphicData>
        </a:graphic>
      </p:graphicFrame>
      <p:sp>
        <p:nvSpPr>
          <p:cNvPr id="7" name="Callout: Line with Border and Accent Bar 6">
            <a:extLst>
              <a:ext uri="{FF2B5EF4-FFF2-40B4-BE49-F238E27FC236}">
                <a16:creationId xmlns:a16="http://schemas.microsoft.com/office/drawing/2014/main" id="{CFD484C7-F123-0355-6670-26DD42075A15}"/>
              </a:ext>
            </a:extLst>
          </p:cNvPr>
          <p:cNvSpPr/>
          <p:nvPr/>
        </p:nvSpPr>
        <p:spPr>
          <a:xfrm>
            <a:off x="9246614" y="3032184"/>
            <a:ext cx="2527539" cy="793631"/>
          </a:xfrm>
          <a:prstGeom prst="accentBorderCallout1">
            <a:avLst>
              <a:gd name="adj1" fmla="val 18750"/>
              <a:gd name="adj2" fmla="val -8333"/>
              <a:gd name="adj3" fmla="val 80559"/>
              <a:gd name="adj4" fmla="val -19662"/>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100" dirty="0"/>
              <a:t>% of industrial sector has reduced to 45% due to partial exit in AMC</a:t>
            </a:r>
          </a:p>
        </p:txBody>
      </p:sp>
      <p:graphicFrame>
        <p:nvGraphicFramePr>
          <p:cNvPr id="5" name="Chart 4">
            <a:extLst>
              <a:ext uri="{FF2B5EF4-FFF2-40B4-BE49-F238E27FC236}">
                <a16:creationId xmlns:a16="http://schemas.microsoft.com/office/drawing/2014/main" id="{742E7740-BD87-C331-A1B5-CE4E77E9364A}"/>
              </a:ext>
            </a:extLst>
          </p:cNvPr>
          <p:cNvGraphicFramePr>
            <a:graphicFrameLocks/>
          </p:cNvGraphicFramePr>
          <p:nvPr>
            <p:extLst>
              <p:ext uri="{D42A27DB-BD31-4B8C-83A1-F6EECF244321}">
                <p14:modId xmlns:p14="http://schemas.microsoft.com/office/powerpoint/2010/main" val="1713828844"/>
              </p:ext>
            </p:extLst>
          </p:nvPr>
        </p:nvGraphicFramePr>
        <p:xfrm>
          <a:off x="4201576" y="1730372"/>
          <a:ext cx="6475950" cy="4039029"/>
        </p:xfrm>
        <a:graphic>
          <a:graphicData uri="http://schemas.openxmlformats.org/drawingml/2006/chart">
            <c:chart xmlns:c="http://schemas.openxmlformats.org/drawingml/2006/chart" xmlns:r="http://schemas.openxmlformats.org/officeDocument/2006/relationships" r:id="rId4"/>
          </a:graphicData>
        </a:graphic>
      </p:graphicFrame>
      <p:sp>
        <p:nvSpPr>
          <p:cNvPr id="8" name="Callout: Line with Border and Accent Bar 7">
            <a:extLst>
              <a:ext uri="{FF2B5EF4-FFF2-40B4-BE49-F238E27FC236}">
                <a16:creationId xmlns:a16="http://schemas.microsoft.com/office/drawing/2014/main" id="{25B53600-00E0-9873-71E9-16C8AFBFAF2E}"/>
              </a:ext>
            </a:extLst>
          </p:cNvPr>
          <p:cNvSpPr/>
          <p:nvPr/>
        </p:nvSpPr>
        <p:spPr>
          <a:xfrm>
            <a:off x="3852052" y="4593891"/>
            <a:ext cx="1779565" cy="793631"/>
          </a:xfrm>
          <a:prstGeom prst="accentBorderCallout1">
            <a:avLst>
              <a:gd name="adj1" fmla="val 58967"/>
              <a:gd name="adj2" fmla="val 103205"/>
              <a:gd name="adj3" fmla="val -33073"/>
              <a:gd name="adj4" fmla="val 125067"/>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1100" dirty="0"/>
              <a:t>% banking sector has increased to 16% of the portfolio due to investment in Bank Dhofar </a:t>
            </a:r>
          </a:p>
        </p:txBody>
      </p:sp>
    </p:spTree>
    <p:extLst>
      <p:ext uri="{BB962C8B-B14F-4D97-AF65-F5344CB8AC3E}">
        <p14:creationId xmlns:p14="http://schemas.microsoft.com/office/powerpoint/2010/main" val="1009288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D5C8599-325D-4895-9F45-6D9646F50698}"/>
              </a:ext>
            </a:extLst>
          </p:cNvPr>
          <p:cNvPicPr>
            <a:picLocks noChangeAspect="1"/>
          </p:cNvPicPr>
          <p:nvPr/>
        </p:nvPicPr>
        <p:blipFill>
          <a:blip r:embed="rId2"/>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id="{A7F3151B-0432-44FF-85B1-2A47C8D4D57F}"/>
              </a:ext>
            </a:extLst>
          </p:cNvPr>
          <p:cNvSpPr>
            <a:spLocks noGrp="1"/>
          </p:cNvSpPr>
          <p:nvPr>
            <p:ph type="title"/>
          </p:nvPr>
        </p:nvSpPr>
        <p:spPr>
          <a:xfrm>
            <a:off x="623687" y="360520"/>
            <a:ext cx="10944262" cy="895415"/>
          </a:xfrm>
        </p:spPr>
        <p:txBody>
          <a:bodyPr>
            <a:normAutofit/>
          </a:bodyPr>
          <a:lstStyle/>
          <a:p>
            <a:pPr algn="ctr"/>
            <a:r>
              <a:rPr lang="en-US" sz="3600" dirty="0">
                <a:solidFill>
                  <a:schemeClr val="accent2">
                    <a:lumMod val="50000"/>
                  </a:schemeClr>
                </a:solidFill>
                <a:latin typeface="+mn-lt"/>
                <a:ea typeface="Tahoma" panose="020B0604030504040204" pitchFamily="34" charset="0"/>
                <a:cs typeface="Tahoma" panose="020B0604030504040204" pitchFamily="34" charset="0"/>
              </a:rPr>
              <a:t> Al Anwar Performance– YTD Sept’23</a:t>
            </a:r>
            <a:endParaRPr lang="en-US" sz="3600" dirty="0">
              <a:solidFill>
                <a:schemeClr val="accent2">
                  <a:lumMod val="50000"/>
                </a:schemeClr>
              </a:solidFill>
              <a:latin typeface="+mn-lt"/>
            </a:endParaRPr>
          </a:p>
        </p:txBody>
      </p:sp>
      <p:cxnSp>
        <p:nvCxnSpPr>
          <p:cNvPr id="6" name="Straight Connector 5">
            <a:extLst>
              <a:ext uri="{FF2B5EF4-FFF2-40B4-BE49-F238E27FC236}">
                <a16:creationId xmlns:a16="http://schemas.microsoft.com/office/drawing/2014/main"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445D61DF-67D7-EA8F-344B-77A697C40B07}"/>
              </a:ext>
            </a:extLst>
          </p:cNvPr>
          <p:cNvSpPr/>
          <p:nvPr/>
        </p:nvSpPr>
        <p:spPr>
          <a:xfrm>
            <a:off x="623688" y="1312557"/>
            <a:ext cx="5472130"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Income (OMR’000)</a:t>
            </a:r>
          </a:p>
        </p:txBody>
      </p:sp>
      <p:sp>
        <p:nvSpPr>
          <p:cNvPr id="10" name="Rectangle 9">
            <a:extLst>
              <a:ext uri="{FF2B5EF4-FFF2-40B4-BE49-F238E27FC236}">
                <a16:creationId xmlns:a16="http://schemas.microsoft.com/office/drawing/2014/main" id="{2EAAD0C1-66B2-9A39-B345-832F03A4B8FB}"/>
              </a:ext>
            </a:extLst>
          </p:cNvPr>
          <p:cNvSpPr/>
          <p:nvPr/>
        </p:nvSpPr>
        <p:spPr>
          <a:xfrm>
            <a:off x="6160654" y="1310400"/>
            <a:ext cx="5606900"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Expenses (OMR'000)</a:t>
            </a:r>
          </a:p>
        </p:txBody>
      </p:sp>
      <p:sp>
        <p:nvSpPr>
          <p:cNvPr id="12" name="Rectangle 11">
            <a:extLst>
              <a:ext uri="{FF2B5EF4-FFF2-40B4-BE49-F238E27FC236}">
                <a16:creationId xmlns:a16="http://schemas.microsoft.com/office/drawing/2014/main" id="{F688CF10-69D4-F48C-AE80-08896AB8A0C8}"/>
              </a:ext>
            </a:extLst>
          </p:cNvPr>
          <p:cNvSpPr/>
          <p:nvPr/>
        </p:nvSpPr>
        <p:spPr>
          <a:xfrm>
            <a:off x="622883" y="3988890"/>
            <a:ext cx="5472130"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Net Profit &amp; Other Comp. Income (OMR’000)</a:t>
            </a:r>
          </a:p>
        </p:txBody>
      </p:sp>
      <p:sp>
        <p:nvSpPr>
          <p:cNvPr id="13" name="Rectangle 12">
            <a:extLst>
              <a:ext uri="{FF2B5EF4-FFF2-40B4-BE49-F238E27FC236}">
                <a16:creationId xmlns:a16="http://schemas.microsoft.com/office/drawing/2014/main" id="{84F395C3-3AD5-1A23-8FD6-CA4A10A249EE}"/>
              </a:ext>
            </a:extLst>
          </p:cNvPr>
          <p:cNvSpPr/>
          <p:nvPr/>
        </p:nvSpPr>
        <p:spPr>
          <a:xfrm>
            <a:off x="6160654" y="3988889"/>
            <a:ext cx="5606903"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Performance Overview</a:t>
            </a:r>
          </a:p>
        </p:txBody>
      </p:sp>
      <p:sp>
        <p:nvSpPr>
          <p:cNvPr id="16" name="TextBox 15">
            <a:extLst>
              <a:ext uri="{FF2B5EF4-FFF2-40B4-BE49-F238E27FC236}">
                <a16:creationId xmlns:a16="http://schemas.microsoft.com/office/drawing/2014/main" id="{10428AFD-1263-0C23-3DB0-00702E81C9D9}"/>
              </a:ext>
            </a:extLst>
          </p:cNvPr>
          <p:cNvSpPr txBox="1"/>
          <p:nvPr/>
        </p:nvSpPr>
        <p:spPr>
          <a:xfrm>
            <a:off x="6160645" y="4324382"/>
            <a:ext cx="5606905" cy="2285241"/>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marL="171450" marR="0" indent="-171450" algn="just">
              <a:spcBef>
                <a:spcPts val="0"/>
              </a:spcBef>
              <a:spcAft>
                <a:spcPts val="0"/>
              </a:spcAft>
              <a:buFont typeface="Arial" panose="020B0604020202020204" pitchFamily="34" charset="0"/>
              <a:buChar char="•"/>
            </a:pPr>
            <a:r>
              <a:rPr lang="en-US" sz="950" kern="100" dirty="0">
                <a:effectLst/>
                <a:latin typeface="Calibri" panose="020F0502020204030204" pitchFamily="34" charset="0"/>
                <a:ea typeface="Calibri" panose="020F0502020204030204" pitchFamily="34" charset="0"/>
                <a:cs typeface="Times New Roman" panose="02020603050405020304" pitchFamily="18" charset="0"/>
              </a:rPr>
              <a:t>The company reported a net profit of OMR 898k for the six-month period ending on September 30, 2023, compared to a net loss of OMR 651k reported last year. This positive result is primarily due to a fair value gain of OMR 1,003k generated on the company’s marked-to-market investments and a realized gain of OMR 342k on the sale of AAI stake in </a:t>
            </a:r>
            <a:r>
              <a:rPr lang="en-US" sz="950" kern="100" dirty="0" err="1">
                <a:effectLst/>
                <a:latin typeface="Calibri" panose="020F0502020204030204" pitchFamily="34" charset="0"/>
                <a:ea typeface="Calibri" panose="020F0502020204030204" pitchFamily="34" charset="0"/>
                <a:cs typeface="Times New Roman" panose="02020603050405020304" pitchFamily="18" charset="0"/>
              </a:rPr>
              <a:t>Almondz</a:t>
            </a:r>
            <a:r>
              <a:rPr lang="en-US" sz="950" kern="100" dirty="0">
                <a:effectLst/>
                <a:latin typeface="Calibri" panose="020F0502020204030204" pitchFamily="34" charset="0"/>
                <a:ea typeface="Calibri" panose="020F0502020204030204" pitchFamily="34" charset="0"/>
                <a:cs typeface="Times New Roman" panose="02020603050405020304" pitchFamily="18" charset="0"/>
              </a:rPr>
              <a:t> Global Securities Ltd, India, which was classified at fair value.</a:t>
            </a:r>
          </a:p>
          <a:p>
            <a:pPr marL="171450" marR="0" indent="-171450" algn="just">
              <a:spcBef>
                <a:spcPts val="0"/>
              </a:spcBef>
              <a:spcAft>
                <a:spcPts val="0"/>
              </a:spcAft>
              <a:buFont typeface="Arial" panose="020B0604020202020204" pitchFamily="34" charset="0"/>
              <a:buChar char="•"/>
            </a:pPr>
            <a:r>
              <a:rPr lang="en-US" sz="950" kern="100" dirty="0">
                <a:effectLst/>
                <a:latin typeface="Calibri" panose="020F0502020204030204" pitchFamily="34" charset="0"/>
                <a:ea typeface="Calibri" panose="020F0502020204030204" pitchFamily="34" charset="0"/>
                <a:cs typeface="Times New Roman" panose="02020603050405020304" pitchFamily="18" charset="0"/>
              </a:rPr>
              <a:t>The total comprehensive income for the period was OMR 2,753k, compared to a loss of OMR 218k for the last year. This improvement is primarily as a result of a fair value gain of OMR 1,348k recorded on investments classified as Fair Value through Other Comprehensive Income (FVOCI).</a:t>
            </a:r>
          </a:p>
          <a:p>
            <a:pPr marL="171450" marR="0" indent="-171450" algn="just">
              <a:spcBef>
                <a:spcPts val="0"/>
              </a:spcBef>
              <a:spcAft>
                <a:spcPts val="0"/>
              </a:spcAft>
              <a:buFont typeface="Arial" panose="020B0604020202020204" pitchFamily="34" charset="0"/>
              <a:buChar char="•"/>
            </a:pPr>
            <a:r>
              <a:rPr lang="en-US" sz="950" kern="100" dirty="0">
                <a:effectLst/>
                <a:latin typeface="Calibri" panose="020F0502020204030204" pitchFamily="34" charset="0"/>
                <a:ea typeface="Calibri" panose="020F0502020204030204" pitchFamily="34" charset="0"/>
                <a:cs typeface="Times New Roman" panose="02020603050405020304" pitchFamily="18" charset="0"/>
              </a:rPr>
              <a:t>The share of profit from associate has declined by 52% compared to last year, mainly affected by the performance of Al Maha and </a:t>
            </a:r>
            <a:r>
              <a:rPr lang="en-US" sz="950" kern="100" dirty="0" err="1">
                <a:effectLst/>
                <a:latin typeface="Calibri" panose="020F0502020204030204" pitchFamily="34" charset="0"/>
                <a:ea typeface="Calibri" panose="020F0502020204030204" pitchFamily="34" charset="0"/>
                <a:cs typeface="Times New Roman" panose="02020603050405020304" pitchFamily="18" charset="0"/>
              </a:rPr>
              <a:t>Alruwad</a:t>
            </a:r>
            <a:r>
              <a:rPr lang="en-US" sz="950" kern="100" dirty="0">
                <a:effectLst/>
                <a:latin typeface="Calibri" panose="020F0502020204030204" pitchFamily="34" charset="0"/>
                <a:ea typeface="Calibri" panose="020F0502020204030204" pitchFamily="34" charset="0"/>
                <a:cs typeface="Times New Roman" panose="02020603050405020304" pitchFamily="18" charset="0"/>
              </a:rPr>
              <a:t> School.</a:t>
            </a:r>
          </a:p>
          <a:p>
            <a:pPr marL="171450" marR="0" indent="-171450" algn="just">
              <a:spcBef>
                <a:spcPts val="0"/>
              </a:spcBef>
              <a:spcAft>
                <a:spcPts val="0"/>
              </a:spcAft>
              <a:buFont typeface="Arial" panose="020B0604020202020204" pitchFamily="34" charset="0"/>
              <a:buChar char="•"/>
            </a:pPr>
            <a:r>
              <a:rPr lang="en-US" sz="950" kern="100" dirty="0">
                <a:effectLst/>
                <a:latin typeface="Calibri" panose="020F0502020204030204" pitchFamily="34" charset="0"/>
                <a:ea typeface="Calibri" panose="020F0502020204030204" pitchFamily="34" charset="0"/>
                <a:cs typeface="Times New Roman" panose="02020603050405020304" pitchFamily="18" charset="0"/>
              </a:rPr>
              <a:t>The increase in administrative expenses during the current year is mainly on account of the appointment of an additiona</a:t>
            </a:r>
            <a:r>
              <a:rPr lang="en-US" sz="950" kern="100" dirty="0">
                <a:latin typeface="Calibri" panose="020F0502020204030204" pitchFamily="34" charset="0"/>
                <a:ea typeface="Calibri" panose="020F0502020204030204" pitchFamily="34" charset="0"/>
                <a:cs typeface="Times New Roman" panose="02020603050405020304" pitchFamily="18" charset="0"/>
              </a:rPr>
              <a:t>l staff member</a:t>
            </a:r>
          </a:p>
          <a:p>
            <a:pPr marL="171450" marR="0" indent="-171450" algn="just">
              <a:spcBef>
                <a:spcPts val="0"/>
              </a:spcBef>
              <a:spcAft>
                <a:spcPts val="0"/>
              </a:spcAft>
              <a:buFont typeface="Arial" panose="020B0604020202020204" pitchFamily="34" charset="0"/>
              <a:buChar char="•"/>
            </a:pPr>
            <a:r>
              <a:rPr lang="en-US" sz="950" kern="100" dirty="0">
                <a:effectLst/>
                <a:latin typeface="Calibri" panose="020F0502020204030204" pitchFamily="34" charset="0"/>
                <a:ea typeface="Calibri" panose="020F0502020204030204" pitchFamily="34" charset="0"/>
                <a:cs typeface="Times New Roman" panose="02020603050405020304" pitchFamily="18" charset="0"/>
              </a:rPr>
              <a:t>The company earned interest income on its investment in </a:t>
            </a:r>
            <a:r>
              <a:rPr lang="en-US" sz="950" kern="100" dirty="0" err="1">
                <a:effectLst/>
                <a:latin typeface="Calibri" panose="020F0502020204030204" pitchFamily="34" charset="0"/>
                <a:ea typeface="Calibri" panose="020F0502020204030204" pitchFamily="34" charset="0"/>
                <a:cs typeface="Times New Roman" panose="02020603050405020304" pitchFamily="18" charset="0"/>
              </a:rPr>
              <a:t>Ominvest</a:t>
            </a:r>
            <a:r>
              <a:rPr lang="en-US" sz="950" kern="100" dirty="0">
                <a:effectLst/>
                <a:latin typeface="Calibri" panose="020F0502020204030204" pitchFamily="34" charset="0"/>
                <a:ea typeface="Calibri" panose="020F0502020204030204" pitchFamily="34" charset="0"/>
                <a:cs typeface="Times New Roman" panose="02020603050405020304" pitchFamily="18" charset="0"/>
              </a:rPr>
              <a:t> Bonds in Q1 of 2023 and In 2023. The decline is primarily due to the sale of Bonds and the redemption of the Bonds that took place on </a:t>
            </a:r>
            <a:r>
              <a:rPr lang="en-US" sz="950" kern="100" dirty="0">
                <a:latin typeface="Calibri" panose="020F0502020204030204" pitchFamily="34" charset="0"/>
                <a:ea typeface="Calibri" panose="020F0502020204030204" pitchFamily="34" charset="0"/>
                <a:cs typeface="Times New Roman" panose="02020603050405020304" pitchFamily="18" charset="0"/>
              </a:rPr>
              <a:t>6</a:t>
            </a:r>
            <a:r>
              <a:rPr lang="en-US" sz="950" kern="100" baseline="30000" dirty="0">
                <a:latin typeface="Calibri" panose="020F0502020204030204" pitchFamily="34" charset="0"/>
                <a:ea typeface="Calibri" panose="020F0502020204030204" pitchFamily="34" charset="0"/>
                <a:cs typeface="Times New Roman" panose="02020603050405020304" pitchFamily="18" charset="0"/>
              </a:rPr>
              <a:t>th</a:t>
            </a:r>
            <a:r>
              <a:rPr lang="en-US" sz="950" kern="100" dirty="0">
                <a:latin typeface="Calibri" panose="020F0502020204030204" pitchFamily="34" charset="0"/>
                <a:ea typeface="Calibri" panose="020F0502020204030204" pitchFamily="34" charset="0"/>
                <a:cs typeface="Times New Roman" panose="02020603050405020304" pitchFamily="18" charset="0"/>
              </a:rPr>
              <a:t> June 2023</a:t>
            </a:r>
            <a:r>
              <a:rPr lang="en-US" sz="950" kern="100" dirty="0">
                <a:effectLst/>
                <a:latin typeface="Calibri" panose="020F0502020204030204" pitchFamily="34" charset="0"/>
                <a:ea typeface="Calibri" panose="020F0502020204030204" pitchFamily="34" charset="0"/>
                <a:cs typeface="Times New Roman" panose="02020603050405020304" pitchFamily="18" charset="0"/>
              </a:rPr>
              <a:t>.</a:t>
            </a:r>
          </a:p>
          <a:p>
            <a:pPr marL="171450" marR="0" indent="-171450" algn="just">
              <a:spcBef>
                <a:spcPts val="0"/>
              </a:spcBef>
              <a:spcAft>
                <a:spcPts val="0"/>
              </a:spcAft>
              <a:buFont typeface="Arial" panose="020B0604020202020204" pitchFamily="34" charset="0"/>
              <a:buChar char="•"/>
            </a:pPr>
            <a:endParaRPr lang="en-US" sz="95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3429DA1-5AC9-7C20-8FBA-079FDCA47633}"/>
              </a:ext>
            </a:extLst>
          </p:cNvPr>
          <p:cNvSpPr>
            <a:spLocks noGrp="1"/>
          </p:cNvSpPr>
          <p:nvPr>
            <p:ph type="sldNum" sz="quarter" idx="12"/>
          </p:nvPr>
        </p:nvSpPr>
        <p:spPr/>
        <p:txBody>
          <a:bodyPr/>
          <a:lstStyle/>
          <a:p>
            <a:fld id="{70EC9206-40C2-4988-907B-F68DF1318569}" type="slidenum">
              <a:rPr lang="en-US" smtClean="0"/>
              <a:pPr/>
              <a:t>4</a:t>
            </a:fld>
            <a:endParaRPr lang="en-US" dirty="0"/>
          </a:p>
        </p:txBody>
      </p:sp>
      <p:graphicFrame>
        <p:nvGraphicFramePr>
          <p:cNvPr id="17" name="Chart 16">
            <a:extLst>
              <a:ext uri="{FF2B5EF4-FFF2-40B4-BE49-F238E27FC236}">
                <a16:creationId xmlns:a16="http://schemas.microsoft.com/office/drawing/2014/main" id="{2BA49A73-0C7A-D39F-30F7-EC402A25CE5C}"/>
              </a:ext>
            </a:extLst>
          </p:cNvPr>
          <p:cNvGraphicFramePr>
            <a:graphicFrameLocks/>
          </p:cNvGraphicFramePr>
          <p:nvPr>
            <p:extLst>
              <p:ext uri="{D42A27DB-BD31-4B8C-83A1-F6EECF244321}">
                <p14:modId xmlns:p14="http://schemas.microsoft.com/office/powerpoint/2010/main" val="251526081"/>
              </p:ext>
            </p:extLst>
          </p:nvPr>
        </p:nvGraphicFramePr>
        <p:xfrm>
          <a:off x="622879" y="4313245"/>
          <a:ext cx="5472130" cy="229149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FCC119E6-6539-CE24-37BB-73B4268DFC0A}"/>
              </a:ext>
            </a:extLst>
          </p:cNvPr>
          <p:cNvGraphicFramePr>
            <a:graphicFrameLocks/>
          </p:cNvGraphicFramePr>
          <p:nvPr>
            <p:extLst>
              <p:ext uri="{D42A27DB-BD31-4B8C-83A1-F6EECF244321}">
                <p14:modId xmlns:p14="http://schemas.microsoft.com/office/powerpoint/2010/main" val="1364106886"/>
              </p:ext>
            </p:extLst>
          </p:nvPr>
        </p:nvGraphicFramePr>
        <p:xfrm>
          <a:off x="622875" y="1635251"/>
          <a:ext cx="5472130" cy="23019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A93DFB91-76E0-B669-23E9-C7AF89CCC5F9}"/>
              </a:ext>
            </a:extLst>
          </p:cNvPr>
          <p:cNvGraphicFramePr>
            <a:graphicFrameLocks/>
          </p:cNvGraphicFramePr>
          <p:nvPr>
            <p:extLst>
              <p:ext uri="{D42A27DB-BD31-4B8C-83A1-F6EECF244321}">
                <p14:modId xmlns:p14="http://schemas.microsoft.com/office/powerpoint/2010/main" val="2073074841"/>
              </p:ext>
            </p:extLst>
          </p:nvPr>
        </p:nvGraphicFramePr>
        <p:xfrm>
          <a:off x="6160645" y="1674714"/>
          <a:ext cx="5606899" cy="226246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95687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D5C8599-325D-4895-9F45-6D9646F50698}"/>
              </a:ext>
            </a:extLst>
          </p:cNvPr>
          <p:cNvPicPr>
            <a:picLocks noChangeAspect="1"/>
          </p:cNvPicPr>
          <p:nvPr/>
        </p:nvPicPr>
        <p:blipFill>
          <a:blip r:embed="rId2"/>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id="{A7F3151B-0432-44FF-85B1-2A47C8D4D57F}"/>
              </a:ext>
            </a:extLst>
          </p:cNvPr>
          <p:cNvSpPr>
            <a:spLocks noGrp="1"/>
          </p:cNvSpPr>
          <p:nvPr>
            <p:ph type="title"/>
          </p:nvPr>
        </p:nvSpPr>
        <p:spPr>
          <a:xfrm>
            <a:off x="117264" y="365125"/>
            <a:ext cx="10515600" cy="888786"/>
          </a:xfrm>
        </p:spPr>
        <p:txBody>
          <a:bodyPr anchor="ctr"/>
          <a:lstStyle/>
          <a:p>
            <a:pPr algn="ctr"/>
            <a:r>
              <a:rPr lang="en-US" sz="3600" cap="all" dirty="0">
                <a:solidFill>
                  <a:schemeClr val="accent2">
                    <a:lumMod val="50000"/>
                  </a:schemeClr>
                </a:solidFill>
                <a:latin typeface="+mn-lt"/>
              </a:rPr>
              <a:t>Financial Overview – Balance Sheet   </a:t>
            </a:r>
            <a:endParaRPr lang="en-US" dirty="0">
              <a:solidFill>
                <a:schemeClr val="accent2">
                  <a:lumMod val="50000"/>
                </a:schemeClr>
              </a:solidFill>
              <a:latin typeface="+mn-lt"/>
            </a:endParaRPr>
          </a:p>
        </p:txBody>
      </p:sp>
      <p:cxnSp>
        <p:nvCxnSpPr>
          <p:cNvPr id="6" name="Straight Connector 5">
            <a:extLst>
              <a:ext uri="{FF2B5EF4-FFF2-40B4-BE49-F238E27FC236}">
                <a16:creationId xmlns:a16="http://schemas.microsoft.com/office/drawing/2014/main"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id="{CC1182A0-D8CB-6674-8C67-991E37A25F97}"/>
              </a:ext>
            </a:extLst>
          </p:cNvPr>
          <p:cNvGraphicFramePr>
            <a:graphicFrameLocks noGrp="1"/>
          </p:cNvGraphicFramePr>
          <p:nvPr>
            <p:extLst>
              <p:ext uri="{D42A27DB-BD31-4B8C-83A1-F6EECF244321}">
                <p14:modId xmlns:p14="http://schemas.microsoft.com/office/powerpoint/2010/main" val="2261807890"/>
              </p:ext>
            </p:extLst>
          </p:nvPr>
        </p:nvGraphicFramePr>
        <p:xfrm>
          <a:off x="838199" y="1310534"/>
          <a:ext cx="4925925" cy="5082664"/>
        </p:xfrm>
        <a:graphic>
          <a:graphicData uri="http://schemas.openxmlformats.org/drawingml/2006/table">
            <a:tbl>
              <a:tblPr firstRow="1" bandRow="1">
                <a:tableStyleId>{F5AB1C69-6EDB-4FF4-983F-18BD219EF322}</a:tableStyleId>
              </a:tblPr>
              <a:tblGrid>
                <a:gridCol w="2751725">
                  <a:extLst>
                    <a:ext uri="{9D8B030D-6E8A-4147-A177-3AD203B41FA5}">
                      <a16:colId xmlns:a16="http://schemas.microsoft.com/office/drawing/2014/main" val="7022261"/>
                    </a:ext>
                  </a:extLst>
                </a:gridCol>
                <a:gridCol w="1087100">
                  <a:extLst>
                    <a:ext uri="{9D8B030D-6E8A-4147-A177-3AD203B41FA5}">
                      <a16:colId xmlns:a16="http://schemas.microsoft.com/office/drawing/2014/main" val="3607248320"/>
                    </a:ext>
                  </a:extLst>
                </a:gridCol>
                <a:gridCol w="1087100">
                  <a:extLst>
                    <a:ext uri="{9D8B030D-6E8A-4147-A177-3AD203B41FA5}">
                      <a16:colId xmlns:a16="http://schemas.microsoft.com/office/drawing/2014/main" val="807654096"/>
                    </a:ext>
                  </a:extLst>
                </a:gridCol>
              </a:tblGrid>
              <a:tr h="213996">
                <a:tc>
                  <a:txBody>
                    <a:bodyPr/>
                    <a:lstStyle/>
                    <a:p>
                      <a:pPr algn="ctr"/>
                      <a:r>
                        <a:rPr lang="en-US" dirty="0"/>
                        <a:t>Particulars</a:t>
                      </a:r>
                    </a:p>
                  </a:txBody>
                  <a:tcPr>
                    <a:solidFill>
                      <a:schemeClr val="tx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bg1"/>
                          </a:solidFill>
                          <a:effectLst/>
                        </a:rPr>
                        <a:t>30-Sep-23</a:t>
                      </a:r>
                      <a:endParaRPr lang="en-US" sz="1400" b="1" i="0" u="none" strike="noStrike" dirty="0">
                        <a:solidFill>
                          <a:schemeClr val="bg1"/>
                        </a:solidFill>
                        <a:effectLst/>
                        <a:latin typeface="+mn-lt"/>
                      </a:endParaRPr>
                    </a:p>
                  </a:txBody>
                  <a:tcPr marL="7972" marR="7972" marT="7972" marB="0">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fontAlgn="b"/>
                      <a:r>
                        <a:rPr lang="en-US" sz="1400" b="1" u="none" strike="noStrike" dirty="0">
                          <a:solidFill>
                            <a:schemeClr val="bg1"/>
                          </a:solidFill>
                          <a:effectLst/>
                        </a:rPr>
                        <a:t>31-Mar-23</a:t>
                      </a:r>
                    </a:p>
                    <a:p>
                      <a:pPr algn="ctr" fontAlgn="b"/>
                      <a:r>
                        <a:rPr lang="en-US" sz="1400" b="1" i="0" u="none" strike="noStrike" dirty="0">
                          <a:solidFill>
                            <a:schemeClr val="bg1"/>
                          </a:solidFill>
                          <a:effectLst/>
                          <a:latin typeface="+mn-lt"/>
                        </a:rPr>
                        <a:t>(Audited)</a:t>
                      </a:r>
                    </a:p>
                  </a:txBody>
                  <a:tcPr marL="7972" marR="7972" marT="7972" marB="0">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76849849"/>
                  </a:ext>
                </a:extLst>
              </a:tr>
              <a:tr h="213996">
                <a:tc>
                  <a:txBody>
                    <a:bodyPr/>
                    <a:lstStyle/>
                    <a:p>
                      <a:pPr algn="l" fontAlgn="b"/>
                      <a:r>
                        <a:rPr lang="en-US" sz="1400" b="1" u="none" strike="noStrike" dirty="0">
                          <a:effectLst/>
                        </a:rPr>
                        <a:t>Assets </a:t>
                      </a:r>
                      <a:endParaRPr lang="en-US" sz="1400" b="1"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l" fontAlgn="b"/>
                      <a:endParaRPr lang="en-US" sz="1400" b="0" i="0" u="none" strike="noStrike" dirty="0">
                        <a:solidFill>
                          <a:srgbClr val="000000"/>
                        </a:solidFill>
                        <a:effectLst/>
                        <a:latin typeface="+mn-lt"/>
                      </a:endParaRPr>
                    </a:p>
                  </a:txBody>
                  <a:tcPr marL="7972" marR="7972" marT="7972" marB="0" anchor="b">
                    <a:lnT w="12700" cmpd="sng">
                      <a:noFill/>
                    </a:lnT>
                    <a:solidFill>
                      <a:schemeClr val="bg1">
                        <a:lumMod val="95000"/>
                      </a:schemeClr>
                    </a:solidFill>
                  </a:tcPr>
                </a:tc>
                <a:tc>
                  <a:txBody>
                    <a:bodyPr/>
                    <a:lstStyle/>
                    <a:p>
                      <a:pPr algn="l" fontAlgn="b"/>
                      <a:endParaRPr lang="en-US" sz="1400" b="0" i="0" u="none" strike="noStrike" dirty="0">
                        <a:solidFill>
                          <a:srgbClr val="000000"/>
                        </a:solidFill>
                        <a:effectLst/>
                        <a:latin typeface="+mn-lt"/>
                      </a:endParaRPr>
                    </a:p>
                  </a:txBody>
                  <a:tcPr marL="7972" marR="7972" marT="7972" marB="0" anchor="b">
                    <a:lnT w="12700" cmpd="sng">
                      <a:noFill/>
                    </a:lnT>
                    <a:solidFill>
                      <a:schemeClr val="bg1">
                        <a:lumMod val="95000"/>
                      </a:schemeClr>
                    </a:solidFill>
                  </a:tcPr>
                </a:tc>
                <a:extLst>
                  <a:ext uri="{0D108BD9-81ED-4DB2-BD59-A6C34878D82A}">
                    <a16:rowId xmlns:a16="http://schemas.microsoft.com/office/drawing/2014/main" val="2490145616"/>
                  </a:ext>
                </a:extLst>
              </a:tr>
              <a:tr h="213996">
                <a:tc>
                  <a:txBody>
                    <a:bodyPr/>
                    <a:lstStyle/>
                    <a:p>
                      <a:pPr algn="l" fontAlgn="b"/>
                      <a:r>
                        <a:rPr lang="en-US" sz="1400" u="none" strike="noStrike" dirty="0">
                          <a:effectLst/>
                        </a:rPr>
                        <a:t>Investment in Associates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31,750</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31,048</a:t>
                      </a:r>
                    </a:p>
                  </a:txBody>
                  <a:tcPr marL="7972" marR="7972" marT="7972" marB="0" anchor="b">
                    <a:solidFill>
                      <a:schemeClr val="bg1">
                        <a:lumMod val="95000"/>
                      </a:schemeClr>
                    </a:solidFill>
                  </a:tcPr>
                </a:tc>
                <a:extLst>
                  <a:ext uri="{0D108BD9-81ED-4DB2-BD59-A6C34878D82A}">
                    <a16:rowId xmlns:a16="http://schemas.microsoft.com/office/drawing/2014/main" val="534499921"/>
                  </a:ext>
                </a:extLst>
              </a:tr>
              <a:tr h="213996">
                <a:tc>
                  <a:txBody>
                    <a:bodyPr/>
                    <a:lstStyle/>
                    <a:p>
                      <a:pPr algn="l" fontAlgn="b"/>
                      <a:r>
                        <a:rPr lang="en-US" sz="1400" u="none" strike="noStrike" dirty="0">
                          <a:effectLst/>
                        </a:rPr>
                        <a:t>Investments at fair value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14,327</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14,176</a:t>
                      </a:r>
                    </a:p>
                  </a:txBody>
                  <a:tcPr marL="7972" marR="7972" marT="7972" marB="0" anchor="b">
                    <a:solidFill>
                      <a:schemeClr val="bg1">
                        <a:lumMod val="95000"/>
                      </a:schemeClr>
                    </a:solidFill>
                  </a:tcPr>
                </a:tc>
                <a:extLst>
                  <a:ext uri="{0D108BD9-81ED-4DB2-BD59-A6C34878D82A}">
                    <a16:rowId xmlns:a16="http://schemas.microsoft.com/office/drawing/2014/main" val="515775595"/>
                  </a:ext>
                </a:extLst>
              </a:tr>
              <a:tr h="213996">
                <a:tc>
                  <a:txBody>
                    <a:bodyPr/>
                    <a:lstStyle/>
                    <a:p>
                      <a:pPr algn="l" fontAlgn="b"/>
                      <a:r>
                        <a:rPr lang="en-US" sz="1400" u="none" strike="noStrike" dirty="0">
                          <a:effectLst/>
                        </a:rPr>
                        <a:t>Property &amp; other assets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2,308</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2,308</a:t>
                      </a:r>
                    </a:p>
                  </a:txBody>
                  <a:tcPr marL="7972" marR="7972" marT="7972" marB="0" anchor="b">
                    <a:solidFill>
                      <a:schemeClr val="bg1">
                        <a:lumMod val="95000"/>
                      </a:schemeClr>
                    </a:solidFill>
                  </a:tcPr>
                </a:tc>
                <a:extLst>
                  <a:ext uri="{0D108BD9-81ED-4DB2-BD59-A6C34878D82A}">
                    <a16:rowId xmlns:a16="http://schemas.microsoft.com/office/drawing/2014/main" val="1714967434"/>
                  </a:ext>
                </a:extLst>
              </a:tr>
              <a:tr h="213996">
                <a:tc>
                  <a:txBody>
                    <a:bodyPr/>
                    <a:lstStyle/>
                    <a:p>
                      <a:pPr algn="l" fontAlgn="b"/>
                      <a:r>
                        <a:rPr lang="en-US" sz="1400" u="none" strike="noStrike" dirty="0">
                          <a:effectLst/>
                        </a:rPr>
                        <a:t>Receivables and prepayments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178</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1,116</a:t>
                      </a:r>
                    </a:p>
                  </a:txBody>
                  <a:tcPr marL="7972" marR="7972" marT="7972" marB="0" anchor="b">
                    <a:solidFill>
                      <a:schemeClr val="bg1">
                        <a:lumMod val="95000"/>
                      </a:schemeClr>
                    </a:solidFill>
                  </a:tcPr>
                </a:tc>
                <a:extLst>
                  <a:ext uri="{0D108BD9-81ED-4DB2-BD59-A6C34878D82A}">
                    <a16:rowId xmlns:a16="http://schemas.microsoft.com/office/drawing/2014/main" val="4074879831"/>
                  </a:ext>
                </a:extLst>
              </a:tr>
              <a:tr h="213996">
                <a:tc>
                  <a:txBody>
                    <a:bodyPr/>
                    <a:lstStyle/>
                    <a:p>
                      <a:pPr algn="l" fontAlgn="b"/>
                      <a:r>
                        <a:rPr lang="en-US" sz="1400" b="0" i="0" u="none" strike="noStrike" dirty="0">
                          <a:solidFill>
                            <a:srgbClr val="000000"/>
                          </a:solidFill>
                          <a:effectLst/>
                          <a:latin typeface="+mn-lt"/>
                        </a:rPr>
                        <a:t>Cash and Bank Balance </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504</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183</a:t>
                      </a:r>
                    </a:p>
                  </a:txBody>
                  <a:tcPr marL="7972" marR="7972" marT="7972" marB="0" anchor="b">
                    <a:solidFill>
                      <a:schemeClr val="bg1">
                        <a:lumMod val="95000"/>
                      </a:schemeClr>
                    </a:solidFill>
                  </a:tcPr>
                </a:tc>
                <a:extLst>
                  <a:ext uri="{0D108BD9-81ED-4DB2-BD59-A6C34878D82A}">
                    <a16:rowId xmlns:a16="http://schemas.microsoft.com/office/drawing/2014/main" val="545333447"/>
                  </a:ext>
                </a:extLst>
              </a:tr>
              <a:tr h="213996">
                <a:tc>
                  <a:txBody>
                    <a:bodyPr/>
                    <a:lstStyle/>
                    <a:p>
                      <a:pPr algn="l" fontAlgn="b"/>
                      <a:r>
                        <a:rPr lang="en-US" sz="1400" b="1" u="none" strike="noStrike" dirty="0">
                          <a:effectLst/>
                        </a:rPr>
                        <a:t>Total Assets </a:t>
                      </a:r>
                      <a:endParaRPr lang="en-US" sz="1400" b="1" i="0" u="none" strike="noStrike" dirty="0">
                        <a:solidFill>
                          <a:srgbClr val="000000"/>
                        </a:solidFill>
                        <a:effectLst/>
                        <a:latin typeface="+mn-lt"/>
                      </a:endParaRP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49,067</a:t>
                      </a: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48,831</a:t>
                      </a:r>
                    </a:p>
                  </a:txBody>
                  <a:tcPr marL="7972" marR="7972" marT="7972" marB="0" anchor="b">
                    <a:solidFill>
                      <a:schemeClr val="bg2">
                        <a:lumMod val="90000"/>
                      </a:schemeClr>
                    </a:solidFill>
                  </a:tcPr>
                </a:tc>
                <a:extLst>
                  <a:ext uri="{0D108BD9-81ED-4DB2-BD59-A6C34878D82A}">
                    <a16:rowId xmlns:a16="http://schemas.microsoft.com/office/drawing/2014/main" val="360975432"/>
                  </a:ext>
                </a:extLst>
              </a:tr>
              <a:tr h="213996">
                <a:tc>
                  <a:txBody>
                    <a:bodyPr/>
                    <a:lstStyle/>
                    <a:p>
                      <a:pPr algn="l"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val="1383298011"/>
                  </a:ext>
                </a:extLst>
              </a:tr>
              <a:tr h="213996">
                <a:tc>
                  <a:txBody>
                    <a:bodyPr/>
                    <a:lstStyle/>
                    <a:p>
                      <a:pPr algn="l" fontAlgn="b"/>
                      <a:r>
                        <a:rPr lang="en-US" sz="1400" b="1" u="none" strike="noStrike" dirty="0">
                          <a:effectLst/>
                        </a:rPr>
                        <a:t>Equity</a:t>
                      </a:r>
                      <a:endParaRPr lang="en-US" sz="1400" b="1"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val="833131827"/>
                  </a:ext>
                </a:extLst>
              </a:tr>
              <a:tr h="213996">
                <a:tc>
                  <a:txBody>
                    <a:bodyPr/>
                    <a:lstStyle/>
                    <a:p>
                      <a:pPr algn="l" fontAlgn="b"/>
                      <a:r>
                        <a:rPr lang="en-US" sz="1400" u="none" strike="noStrike" dirty="0">
                          <a:effectLst/>
                        </a:rPr>
                        <a:t>Share Capital</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20,600</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20,000</a:t>
                      </a:r>
                    </a:p>
                  </a:txBody>
                  <a:tcPr marL="7972" marR="7972" marT="7972" marB="0" anchor="b">
                    <a:solidFill>
                      <a:schemeClr val="bg1">
                        <a:lumMod val="95000"/>
                      </a:schemeClr>
                    </a:solidFill>
                  </a:tcPr>
                </a:tc>
                <a:extLst>
                  <a:ext uri="{0D108BD9-81ED-4DB2-BD59-A6C34878D82A}">
                    <a16:rowId xmlns:a16="http://schemas.microsoft.com/office/drawing/2014/main" val="1211425576"/>
                  </a:ext>
                </a:extLst>
              </a:tr>
              <a:tr h="213996">
                <a:tc>
                  <a:txBody>
                    <a:bodyPr/>
                    <a:lstStyle/>
                    <a:p>
                      <a:pPr algn="l" fontAlgn="b"/>
                      <a:r>
                        <a:rPr lang="en-US" sz="1400" u="none" strike="noStrike" dirty="0">
                          <a:effectLst/>
                        </a:rPr>
                        <a:t>Legal Reserve</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4,603</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4,603</a:t>
                      </a:r>
                    </a:p>
                  </a:txBody>
                  <a:tcPr marL="7972" marR="7972" marT="7972" marB="0" anchor="b">
                    <a:solidFill>
                      <a:schemeClr val="bg1">
                        <a:lumMod val="95000"/>
                      </a:schemeClr>
                    </a:solidFill>
                  </a:tcPr>
                </a:tc>
                <a:extLst>
                  <a:ext uri="{0D108BD9-81ED-4DB2-BD59-A6C34878D82A}">
                    <a16:rowId xmlns:a16="http://schemas.microsoft.com/office/drawing/2014/main" val="1151633356"/>
                  </a:ext>
                </a:extLst>
              </a:tr>
              <a:tr h="213996">
                <a:tc>
                  <a:txBody>
                    <a:bodyPr/>
                    <a:lstStyle/>
                    <a:p>
                      <a:pPr algn="l" fontAlgn="b"/>
                      <a:r>
                        <a:rPr lang="en-US" sz="1400" u="none" strike="noStrike" dirty="0">
                          <a:effectLst/>
                        </a:rPr>
                        <a:t>Fair Value reserve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3,007</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1,152</a:t>
                      </a:r>
                    </a:p>
                  </a:txBody>
                  <a:tcPr marL="7972" marR="7972" marT="7972" marB="0" anchor="b">
                    <a:solidFill>
                      <a:schemeClr val="bg1">
                        <a:lumMod val="95000"/>
                      </a:schemeClr>
                    </a:solidFill>
                  </a:tcPr>
                </a:tc>
                <a:extLst>
                  <a:ext uri="{0D108BD9-81ED-4DB2-BD59-A6C34878D82A}">
                    <a16:rowId xmlns:a16="http://schemas.microsoft.com/office/drawing/2014/main" val="100399949"/>
                  </a:ext>
                </a:extLst>
              </a:tr>
              <a:tr h="213996">
                <a:tc>
                  <a:txBody>
                    <a:bodyPr/>
                    <a:lstStyle/>
                    <a:p>
                      <a:pPr algn="l" fontAlgn="b"/>
                      <a:r>
                        <a:rPr lang="en-US" sz="1400" u="none" strike="noStrike" dirty="0">
                          <a:effectLst/>
                        </a:rPr>
                        <a:t>Retained Earnings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4,849</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5,551</a:t>
                      </a:r>
                    </a:p>
                  </a:txBody>
                  <a:tcPr marL="7972" marR="7972" marT="7972" marB="0" anchor="b">
                    <a:solidFill>
                      <a:schemeClr val="bg1">
                        <a:lumMod val="95000"/>
                      </a:schemeClr>
                    </a:solidFill>
                  </a:tcPr>
                </a:tc>
                <a:extLst>
                  <a:ext uri="{0D108BD9-81ED-4DB2-BD59-A6C34878D82A}">
                    <a16:rowId xmlns:a16="http://schemas.microsoft.com/office/drawing/2014/main" val="1525223624"/>
                  </a:ext>
                </a:extLst>
              </a:tr>
              <a:tr h="213996">
                <a:tc>
                  <a:txBody>
                    <a:bodyPr/>
                    <a:lstStyle/>
                    <a:p>
                      <a:pPr algn="l" fontAlgn="b"/>
                      <a:r>
                        <a:rPr lang="en-US" sz="1400" b="1" u="none" strike="noStrike" dirty="0">
                          <a:effectLst/>
                        </a:rPr>
                        <a:t>Total Equity</a:t>
                      </a:r>
                      <a:endParaRPr lang="en-US" sz="1400" b="1" i="0" u="none" strike="noStrike" dirty="0">
                        <a:solidFill>
                          <a:srgbClr val="000000"/>
                        </a:solidFill>
                        <a:effectLst/>
                        <a:latin typeface="+mn-lt"/>
                      </a:endParaRP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33,059</a:t>
                      </a: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31,306</a:t>
                      </a:r>
                    </a:p>
                  </a:txBody>
                  <a:tcPr marL="7972" marR="7972" marT="7972" marB="0" anchor="b">
                    <a:solidFill>
                      <a:schemeClr val="bg2">
                        <a:lumMod val="90000"/>
                      </a:schemeClr>
                    </a:solidFill>
                  </a:tcPr>
                </a:tc>
                <a:extLst>
                  <a:ext uri="{0D108BD9-81ED-4DB2-BD59-A6C34878D82A}">
                    <a16:rowId xmlns:a16="http://schemas.microsoft.com/office/drawing/2014/main" val="1513628448"/>
                  </a:ext>
                </a:extLst>
              </a:tr>
              <a:tr h="213996">
                <a:tc>
                  <a:txBody>
                    <a:bodyPr/>
                    <a:lstStyle/>
                    <a:p>
                      <a:pPr algn="l"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val="2887904740"/>
                  </a:ext>
                </a:extLst>
              </a:tr>
              <a:tr h="213996">
                <a:tc>
                  <a:txBody>
                    <a:bodyPr/>
                    <a:lstStyle/>
                    <a:p>
                      <a:pPr algn="l" fontAlgn="b"/>
                      <a:r>
                        <a:rPr lang="en-US" sz="1400" b="1" u="none" strike="noStrike" dirty="0">
                          <a:effectLst/>
                        </a:rPr>
                        <a:t>Liabilities </a:t>
                      </a:r>
                      <a:endParaRPr lang="en-US" sz="1400" b="1"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val="1425456638"/>
                  </a:ext>
                </a:extLst>
              </a:tr>
              <a:tr h="213996">
                <a:tc>
                  <a:txBody>
                    <a:bodyPr/>
                    <a:lstStyle/>
                    <a:p>
                      <a:pPr algn="l" fontAlgn="b"/>
                      <a:r>
                        <a:rPr lang="en-US" sz="1400" u="none" strike="noStrike" dirty="0">
                          <a:effectLst/>
                        </a:rPr>
                        <a:t>Bank Borrowings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15,625</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17,142</a:t>
                      </a:r>
                    </a:p>
                  </a:txBody>
                  <a:tcPr marL="7972" marR="7972" marT="7972" marB="0" anchor="b">
                    <a:solidFill>
                      <a:schemeClr val="bg1">
                        <a:lumMod val="95000"/>
                      </a:schemeClr>
                    </a:solidFill>
                  </a:tcPr>
                </a:tc>
                <a:extLst>
                  <a:ext uri="{0D108BD9-81ED-4DB2-BD59-A6C34878D82A}">
                    <a16:rowId xmlns:a16="http://schemas.microsoft.com/office/drawing/2014/main" val="1020147236"/>
                  </a:ext>
                </a:extLst>
              </a:tr>
              <a:tr h="213996">
                <a:tc>
                  <a:txBody>
                    <a:bodyPr/>
                    <a:lstStyle/>
                    <a:p>
                      <a:pPr algn="l" fontAlgn="b"/>
                      <a:r>
                        <a:rPr lang="en-US" sz="1400" u="none" strike="noStrike" dirty="0">
                          <a:effectLst/>
                        </a:rPr>
                        <a:t>Payables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383</a:t>
                      </a:r>
                    </a:p>
                  </a:txBody>
                  <a:tcPr marL="7972" marR="7972" marT="7972" marB="0" anchor="b">
                    <a:solidFill>
                      <a:schemeClr val="bg1">
                        <a:lumMod val="95000"/>
                      </a:schemeClr>
                    </a:solidFill>
                  </a:tcPr>
                </a:tc>
                <a:tc>
                  <a:txBody>
                    <a:bodyPr/>
                    <a:lstStyle/>
                    <a:p>
                      <a:pPr marL="0" algn="r" defTabSz="914400" rtl="0" eaLnBrk="1" fontAlgn="b" latinLnBrk="0" hangingPunct="1"/>
                      <a:r>
                        <a:rPr lang="en-US" sz="1400" u="none" strike="noStrike" kern="1200" dirty="0">
                          <a:solidFill>
                            <a:schemeClr val="dk1"/>
                          </a:solidFill>
                          <a:effectLst/>
                          <a:latin typeface="+mn-lt"/>
                          <a:ea typeface="+mn-ea"/>
                          <a:cs typeface="+mn-cs"/>
                        </a:rPr>
                        <a:t>383</a:t>
                      </a:r>
                    </a:p>
                  </a:txBody>
                  <a:tcPr marL="7972" marR="7972" marT="7972" marB="0" anchor="b">
                    <a:solidFill>
                      <a:schemeClr val="bg1">
                        <a:lumMod val="95000"/>
                      </a:schemeClr>
                    </a:solidFill>
                  </a:tcPr>
                </a:tc>
                <a:extLst>
                  <a:ext uri="{0D108BD9-81ED-4DB2-BD59-A6C34878D82A}">
                    <a16:rowId xmlns:a16="http://schemas.microsoft.com/office/drawing/2014/main" val="1404597963"/>
                  </a:ext>
                </a:extLst>
              </a:tr>
              <a:tr h="213996">
                <a:tc>
                  <a:txBody>
                    <a:bodyPr/>
                    <a:lstStyle/>
                    <a:p>
                      <a:pPr algn="l" fontAlgn="b"/>
                      <a:r>
                        <a:rPr lang="en-US" sz="1400" b="1" u="none" strike="noStrike" dirty="0">
                          <a:effectLst/>
                        </a:rPr>
                        <a:t>Total Liabilities </a:t>
                      </a:r>
                      <a:endParaRPr lang="en-US" sz="1400" b="1" i="0" u="none" strike="noStrike" dirty="0">
                        <a:solidFill>
                          <a:srgbClr val="000000"/>
                        </a:solidFill>
                        <a:effectLst/>
                        <a:latin typeface="+mn-lt"/>
                      </a:endParaRP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16,008</a:t>
                      </a: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17,525</a:t>
                      </a:r>
                    </a:p>
                  </a:txBody>
                  <a:tcPr marL="7972" marR="7972" marT="7972" marB="0" anchor="b">
                    <a:solidFill>
                      <a:schemeClr val="bg2">
                        <a:lumMod val="90000"/>
                      </a:schemeClr>
                    </a:solidFill>
                  </a:tcPr>
                </a:tc>
                <a:extLst>
                  <a:ext uri="{0D108BD9-81ED-4DB2-BD59-A6C34878D82A}">
                    <a16:rowId xmlns:a16="http://schemas.microsoft.com/office/drawing/2014/main" val="3137255015"/>
                  </a:ext>
                </a:extLst>
              </a:tr>
              <a:tr h="213996">
                <a:tc>
                  <a:txBody>
                    <a:bodyPr/>
                    <a:lstStyle/>
                    <a:p>
                      <a:pPr algn="l" fontAlgn="b"/>
                      <a:r>
                        <a:rPr lang="en-US" sz="1400" b="1" i="0" u="none" strike="noStrike" dirty="0">
                          <a:solidFill>
                            <a:srgbClr val="000000"/>
                          </a:solidFill>
                          <a:effectLst/>
                          <a:latin typeface="+mn-lt"/>
                        </a:rPr>
                        <a:t>Total equity and liabilities</a:t>
                      </a: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49,067</a:t>
                      </a: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48,831</a:t>
                      </a:r>
                    </a:p>
                  </a:txBody>
                  <a:tcPr marL="7972" marR="7972" marT="7972" marB="0" anchor="b">
                    <a:solidFill>
                      <a:schemeClr val="bg2">
                        <a:lumMod val="90000"/>
                      </a:schemeClr>
                    </a:solidFill>
                  </a:tcPr>
                </a:tc>
                <a:extLst>
                  <a:ext uri="{0D108BD9-81ED-4DB2-BD59-A6C34878D82A}">
                    <a16:rowId xmlns:a16="http://schemas.microsoft.com/office/drawing/2014/main" val="2586373435"/>
                  </a:ext>
                </a:extLst>
              </a:tr>
              <a:tr h="213996">
                <a:tc>
                  <a:txBody>
                    <a:bodyPr/>
                    <a:lstStyle/>
                    <a:p>
                      <a:pPr algn="l" fontAlgn="b"/>
                      <a:r>
                        <a:rPr lang="en-US" sz="1400" b="1" i="0" u="none" strike="noStrike" dirty="0">
                          <a:solidFill>
                            <a:srgbClr val="000000"/>
                          </a:solidFill>
                          <a:effectLst/>
                          <a:latin typeface="+mn-lt"/>
                        </a:rPr>
                        <a:t>Net assets per share (in Baiza)</a:t>
                      </a: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160</a:t>
                      </a:r>
                    </a:p>
                  </a:txBody>
                  <a:tcPr marL="7972" marR="7972" marT="7972" marB="0" anchor="b">
                    <a:solidFill>
                      <a:schemeClr val="bg2">
                        <a:lumMod val="90000"/>
                      </a:schemeClr>
                    </a:solidFill>
                  </a:tcPr>
                </a:tc>
                <a:tc>
                  <a:txBody>
                    <a:bodyPr/>
                    <a:lstStyle/>
                    <a:p>
                      <a:pPr marL="0" algn="r" defTabSz="914400" rtl="0" eaLnBrk="1" fontAlgn="b" latinLnBrk="0" hangingPunct="1"/>
                      <a:r>
                        <a:rPr lang="en-US" sz="1400" b="1" u="none" strike="noStrike" kern="1200" dirty="0">
                          <a:solidFill>
                            <a:schemeClr val="dk1"/>
                          </a:solidFill>
                          <a:effectLst/>
                          <a:latin typeface="+mn-lt"/>
                          <a:ea typeface="+mn-ea"/>
                          <a:cs typeface="+mn-cs"/>
                        </a:rPr>
                        <a:t>157</a:t>
                      </a:r>
                    </a:p>
                  </a:txBody>
                  <a:tcPr marL="7972" marR="7972" marT="7972" marB="0" anchor="b">
                    <a:solidFill>
                      <a:schemeClr val="bg2">
                        <a:lumMod val="90000"/>
                      </a:schemeClr>
                    </a:solidFill>
                  </a:tcPr>
                </a:tc>
                <a:extLst>
                  <a:ext uri="{0D108BD9-81ED-4DB2-BD59-A6C34878D82A}">
                    <a16:rowId xmlns:a16="http://schemas.microsoft.com/office/drawing/2014/main" val="2982084805"/>
                  </a:ext>
                </a:extLst>
              </a:tr>
            </a:tbl>
          </a:graphicData>
        </a:graphic>
      </p:graphicFrame>
      <p:sp>
        <p:nvSpPr>
          <p:cNvPr id="4" name="Slide Number Placeholder 3">
            <a:extLst>
              <a:ext uri="{FF2B5EF4-FFF2-40B4-BE49-F238E27FC236}">
                <a16:creationId xmlns:a16="http://schemas.microsoft.com/office/drawing/2014/main" id="{E54C011A-2BA1-E9B8-286C-9A794F6D9309}"/>
              </a:ext>
            </a:extLst>
          </p:cNvPr>
          <p:cNvSpPr>
            <a:spLocks noGrp="1"/>
          </p:cNvSpPr>
          <p:nvPr>
            <p:ph type="sldNum" sz="quarter" idx="12"/>
          </p:nvPr>
        </p:nvSpPr>
        <p:spPr/>
        <p:txBody>
          <a:bodyPr/>
          <a:lstStyle/>
          <a:p>
            <a:fld id="{70EC9206-40C2-4988-907B-F68DF1318569}" type="slidenum">
              <a:rPr lang="en-US" smtClean="0"/>
              <a:pPr/>
              <a:t>5</a:t>
            </a:fld>
            <a:endParaRPr lang="en-US" dirty="0"/>
          </a:p>
        </p:txBody>
      </p:sp>
    </p:spTree>
    <p:extLst>
      <p:ext uri="{BB962C8B-B14F-4D97-AF65-F5344CB8AC3E}">
        <p14:creationId xmlns:p14="http://schemas.microsoft.com/office/powerpoint/2010/main" val="4230622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D5C8599-325D-4895-9F45-6D9646F50698}"/>
              </a:ext>
            </a:extLst>
          </p:cNvPr>
          <p:cNvPicPr>
            <a:picLocks noChangeAspect="1"/>
          </p:cNvPicPr>
          <p:nvPr/>
        </p:nvPicPr>
        <p:blipFill>
          <a:blip r:embed="rId2"/>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id="{A7F3151B-0432-44FF-85B1-2A47C8D4D57F}"/>
              </a:ext>
            </a:extLst>
          </p:cNvPr>
          <p:cNvSpPr>
            <a:spLocks noGrp="1"/>
          </p:cNvSpPr>
          <p:nvPr>
            <p:ph type="title"/>
          </p:nvPr>
        </p:nvSpPr>
        <p:spPr>
          <a:xfrm>
            <a:off x="623687" y="360520"/>
            <a:ext cx="10944262" cy="895415"/>
          </a:xfrm>
        </p:spPr>
        <p:txBody>
          <a:bodyPr>
            <a:normAutofit/>
          </a:bodyPr>
          <a:lstStyle/>
          <a:p>
            <a:pPr algn="ctr"/>
            <a:r>
              <a:rPr lang="en-US" sz="3600" dirty="0">
                <a:solidFill>
                  <a:schemeClr val="accent2">
                    <a:lumMod val="50000"/>
                  </a:schemeClr>
                </a:solidFill>
                <a:latin typeface="+mn-lt"/>
                <a:ea typeface="Tahoma" panose="020B0604030504040204" pitchFamily="34" charset="0"/>
                <a:cs typeface="Tahoma" panose="020B0604030504040204" pitchFamily="34" charset="0"/>
              </a:rPr>
              <a:t>Bank Borrowing</a:t>
            </a:r>
            <a:endParaRPr lang="en-US" sz="3600" dirty="0">
              <a:solidFill>
                <a:schemeClr val="accent2">
                  <a:lumMod val="50000"/>
                </a:schemeClr>
              </a:solidFill>
              <a:latin typeface="+mn-lt"/>
            </a:endParaRPr>
          </a:p>
        </p:txBody>
      </p:sp>
      <p:cxnSp>
        <p:nvCxnSpPr>
          <p:cNvPr id="6" name="Straight Connector 5">
            <a:extLst>
              <a:ext uri="{FF2B5EF4-FFF2-40B4-BE49-F238E27FC236}">
                <a16:creationId xmlns:a16="http://schemas.microsoft.com/office/drawing/2014/main"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graphicFrame>
        <p:nvGraphicFramePr>
          <p:cNvPr id="13" name="Table 12">
            <a:extLst>
              <a:ext uri="{FF2B5EF4-FFF2-40B4-BE49-F238E27FC236}">
                <a16:creationId xmlns:a16="http://schemas.microsoft.com/office/drawing/2014/main" id="{1A6BE510-ACE4-4E62-9800-B96A1072B180}"/>
              </a:ext>
            </a:extLst>
          </p:cNvPr>
          <p:cNvGraphicFramePr>
            <a:graphicFrameLocks noGrp="1"/>
          </p:cNvGraphicFramePr>
          <p:nvPr>
            <p:extLst>
              <p:ext uri="{D42A27DB-BD31-4B8C-83A1-F6EECF244321}">
                <p14:modId xmlns:p14="http://schemas.microsoft.com/office/powerpoint/2010/main" val="2755537985"/>
              </p:ext>
            </p:extLst>
          </p:nvPr>
        </p:nvGraphicFramePr>
        <p:xfrm>
          <a:off x="623685" y="4684808"/>
          <a:ext cx="5574760" cy="961922"/>
        </p:xfrm>
        <a:graphic>
          <a:graphicData uri="http://schemas.openxmlformats.org/drawingml/2006/table">
            <a:tbl>
              <a:tblPr firstRow="1" bandRow="1">
                <a:tableStyleId>{5C22544A-7EE6-4342-B048-85BDC9FD1C3A}</a:tableStyleId>
              </a:tblPr>
              <a:tblGrid>
                <a:gridCol w="2405486">
                  <a:extLst>
                    <a:ext uri="{9D8B030D-6E8A-4147-A177-3AD203B41FA5}">
                      <a16:colId xmlns:a16="http://schemas.microsoft.com/office/drawing/2014/main" val="521858402"/>
                    </a:ext>
                  </a:extLst>
                </a:gridCol>
                <a:gridCol w="1584637">
                  <a:extLst>
                    <a:ext uri="{9D8B030D-6E8A-4147-A177-3AD203B41FA5}">
                      <a16:colId xmlns:a16="http://schemas.microsoft.com/office/drawing/2014/main" val="2851810604"/>
                    </a:ext>
                  </a:extLst>
                </a:gridCol>
                <a:gridCol w="1584637">
                  <a:extLst>
                    <a:ext uri="{9D8B030D-6E8A-4147-A177-3AD203B41FA5}">
                      <a16:colId xmlns:a16="http://schemas.microsoft.com/office/drawing/2014/main" val="3433423388"/>
                    </a:ext>
                  </a:extLst>
                </a:gridCol>
              </a:tblGrid>
              <a:tr h="230402">
                <a:tc>
                  <a:txBody>
                    <a:bodyPr/>
                    <a:lstStyle/>
                    <a:p>
                      <a:pPr algn="l" fontAlgn="ctr"/>
                      <a:r>
                        <a:rPr lang="en-US" sz="1200" b="1" i="0" u="none" strike="noStrike" dirty="0">
                          <a:solidFill>
                            <a:srgbClr val="FFFFFF"/>
                          </a:solidFill>
                          <a:effectLst/>
                          <a:latin typeface="+mn-lt"/>
                        </a:rPr>
                        <a:t>Particulars (OMR’000)</a:t>
                      </a:r>
                    </a:p>
                  </a:txBody>
                  <a:tcPr marL="0" marR="0" marT="0" marB="0" anchor="ctr">
                    <a:solidFill>
                      <a:schemeClr val="tx2"/>
                    </a:solidFill>
                  </a:tcPr>
                </a:tc>
                <a:tc>
                  <a:txBody>
                    <a:bodyPr/>
                    <a:lstStyle/>
                    <a:p>
                      <a:pPr algn="ctr" fontAlgn="b"/>
                      <a:r>
                        <a:rPr lang="en-US" sz="1200" b="1" i="0" u="none" strike="noStrike" dirty="0">
                          <a:solidFill>
                            <a:srgbClr val="FFFFFF"/>
                          </a:solidFill>
                          <a:effectLst/>
                          <a:latin typeface="+mn-lt"/>
                        </a:rPr>
                        <a:t>Sept-22</a:t>
                      </a:r>
                    </a:p>
                  </a:txBody>
                  <a:tcPr marL="0" marR="0" marT="0" marB="0" anchor="b">
                    <a:solidFill>
                      <a:schemeClr val="tx2"/>
                    </a:solidFill>
                  </a:tcPr>
                </a:tc>
                <a:tc>
                  <a:txBody>
                    <a:bodyPr/>
                    <a:lstStyle/>
                    <a:p>
                      <a:pPr algn="ctr" fontAlgn="b"/>
                      <a:r>
                        <a:rPr lang="en-US" sz="1200" b="1" i="0" u="none" strike="noStrike" dirty="0">
                          <a:solidFill>
                            <a:srgbClr val="FFFFFF"/>
                          </a:solidFill>
                          <a:effectLst/>
                          <a:latin typeface="+mn-lt"/>
                        </a:rPr>
                        <a:t>Sept-23</a:t>
                      </a:r>
                    </a:p>
                  </a:txBody>
                  <a:tcPr marL="0" marR="0" marT="0" marB="0" anchor="b">
                    <a:solidFill>
                      <a:schemeClr val="tx2"/>
                    </a:solidFill>
                  </a:tcPr>
                </a:tc>
                <a:extLst>
                  <a:ext uri="{0D108BD9-81ED-4DB2-BD59-A6C34878D82A}">
                    <a16:rowId xmlns:a16="http://schemas.microsoft.com/office/drawing/2014/main" val="4294118380"/>
                  </a:ext>
                </a:extLst>
              </a:tr>
              <a:tr h="115201">
                <a:tc>
                  <a:txBody>
                    <a:bodyPr/>
                    <a:lstStyle/>
                    <a:p>
                      <a:pPr algn="l" fontAlgn="b"/>
                      <a:r>
                        <a:rPr lang="en-US" sz="1200" b="0" i="0" u="none" strike="noStrike" dirty="0">
                          <a:solidFill>
                            <a:srgbClr val="000000"/>
                          </a:solidFill>
                          <a:effectLst/>
                          <a:latin typeface="+mn-lt"/>
                        </a:rPr>
                        <a:t> Actual outstanding  </a:t>
                      </a:r>
                    </a:p>
                  </a:txBody>
                  <a:tcPr marL="0" marR="0" marT="0" marB="0" anchor="b">
                    <a:solidFill>
                      <a:schemeClr val="bg1">
                        <a:lumMod val="95000"/>
                      </a:schemeClr>
                    </a:solidFill>
                  </a:tcPr>
                </a:tc>
                <a:tc>
                  <a:txBody>
                    <a:bodyPr/>
                    <a:lstStyle/>
                    <a:p>
                      <a:pPr algn="ctr" fontAlgn="b"/>
                      <a:r>
                        <a:rPr lang="en-US" sz="1200" b="0" i="0" u="none" strike="noStrike" dirty="0">
                          <a:solidFill>
                            <a:srgbClr val="000000"/>
                          </a:solidFill>
                          <a:effectLst/>
                          <a:latin typeface="+mn-lt"/>
                        </a:rPr>
                        <a:t>18,163</a:t>
                      </a:r>
                    </a:p>
                  </a:txBody>
                  <a:tcPr marL="0" marR="0" marT="0" marB="0" anchor="b">
                    <a:solidFill>
                      <a:schemeClr val="bg1">
                        <a:lumMod val="95000"/>
                      </a:schemeClr>
                    </a:solidFill>
                  </a:tcPr>
                </a:tc>
                <a:tc>
                  <a:txBody>
                    <a:bodyPr/>
                    <a:lstStyle/>
                    <a:p>
                      <a:pPr algn="ctr" fontAlgn="b"/>
                      <a:r>
                        <a:rPr lang="en-US" sz="1200" b="0" i="0" u="none" strike="noStrike" dirty="0">
                          <a:solidFill>
                            <a:srgbClr val="000000"/>
                          </a:solidFill>
                          <a:effectLst/>
                          <a:latin typeface="+mn-lt"/>
                        </a:rPr>
                        <a:t>15,625</a:t>
                      </a:r>
                    </a:p>
                  </a:txBody>
                  <a:tcPr marL="0" marR="0" marT="0" marB="0" anchor="b">
                    <a:solidFill>
                      <a:schemeClr val="bg1">
                        <a:lumMod val="95000"/>
                      </a:schemeClr>
                    </a:solidFill>
                  </a:tcPr>
                </a:tc>
                <a:extLst>
                  <a:ext uri="{0D108BD9-81ED-4DB2-BD59-A6C34878D82A}">
                    <a16:rowId xmlns:a16="http://schemas.microsoft.com/office/drawing/2014/main" val="2668788141"/>
                  </a:ext>
                </a:extLst>
              </a:tr>
              <a:tr h="115201">
                <a:tc>
                  <a:txBody>
                    <a:bodyPr/>
                    <a:lstStyle/>
                    <a:p>
                      <a:pPr algn="l" fontAlgn="b"/>
                      <a:r>
                        <a:rPr lang="en-US" sz="1200" b="0" i="0" u="none" strike="noStrike" dirty="0">
                          <a:solidFill>
                            <a:srgbClr val="000000"/>
                          </a:solidFill>
                          <a:effectLst/>
                          <a:latin typeface="+mn-lt"/>
                        </a:rPr>
                        <a:t>Interest cost</a:t>
                      </a:r>
                    </a:p>
                  </a:txBody>
                  <a:tcPr marL="0" marR="0" marT="0" marB="0" anchor="b">
                    <a:solidFill>
                      <a:schemeClr val="bg1">
                        <a:lumMod val="95000"/>
                      </a:schemeClr>
                    </a:solidFill>
                  </a:tcPr>
                </a:tc>
                <a:tc>
                  <a:txBody>
                    <a:bodyPr/>
                    <a:lstStyle/>
                    <a:p>
                      <a:pPr algn="ctr" fontAlgn="b"/>
                      <a:r>
                        <a:rPr lang="en-US" sz="1200" b="0" i="0" u="none" strike="noStrike" dirty="0">
                          <a:solidFill>
                            <a:srgbClr val="000000"/>
                          </a:solidFill>
                          <a:effectLst/>
                          <a:latin typeface="+mn-lt"/>
                        </a:rPr>
                        <a:t>497</a:t>
                      </a:r>
                    </a:p>
                  </a:txBody>
                  <a:tcPr marL="0" marR="0" marT="0" marB="0" anchor="b">
                    <a:solidFill>
                      <a:schemeClr val="bg1">
                        <a:lumMod val="95000"/>
                      </a:schemeClr>
                    </a:solidFill>
                  </a:tcPr>
                </a:tc>
                <a:tc>
                  <a:txBody>
                    <a:bodyPr/>
                    <a:lstStyle/>
                    <a:p>
                      <a:pPr algn="ctr" fontAlgn="b"/>
                      <a:r>
                        <a:rPr lang="en-US" sz="1200" b="0" i="0" u="none" strike="noStrike" dirty="0">
                          <a:solidFill>
                            <a:srgbClr val="000000"/>
                          </a:solidFill>
                          <a:effectLst/>
                          <a:latin typeface="+mn-lt"/>
                        </a:rPr>
                        <a:t>507</a:t>
                      </a:r>
                    </a:p>
                  </a:txBody>
                  <a:tcPr marL="0" marR="0" marT="0" marB="0" anchor="b">
                    <a:solidFill>
                      <a:schemeClr val="bg1">
                        <a:lumMod val="95000"/>
                      </a:schemeClr>
                    </a:solidFill>
                  </a:tcPr>
                </a:tc>
                <a:extLst>
                  <a:ext uri="{0D108BD9-81ED-4DB2-BD59-A6C34878D82A}">
                    <a16:rowId xmlns:a16="http://schemas.microsoft.com/office/drawing/2014/main" val="580374935"/>
                  </a:ext>
                </a:extLst>
              </a:tr>
              <a:tr h="115201">
                <a:tc>
                  <a:txBody>
                    <a:bodyPr/>
                    <a:lstStyle/>
                    <a:p>
                      <a:pPr algn="l" fontAlgn="b"/>
                      <a:r>
                        <a:rPr lang="en-US" sz="1200" b="0" i="0" u="none" strike="noStrike" dirty="0">
                          <a:solidFill>
                            <a:srgbClr val="000000"/>
                          </a:solidFill>
                          <a:effectLst/>
                          <a:latin typeface="+mn-lt"/>
                        </a:rPr>
                        <a:t>Range of Interest Rates</a:t>
                      </a:r>
                    </a:p>
                  </a:txBody>
                  <a:tcPr marL="0" marR="0" marT="0" marB="0" anchor="b">
                    <a:solidFill>
                      <a:schemeClr val="bg1">
                        <a:lumMod val="95000"/>
                      </a:schemeClr>
                    </a:solidFill>
                  </a:tcPr>
                </a:tc>
                <a:tc>
                  <a:txBody>
                    <a:bodyPr/>
                    <a:lstStyle/>
                    <a:p>
                      <a:pPr algn="ctr" fontAlgn="b"/>
                      <a:r>
                        <a:rPr lang="en-US" sz="1200" b="0" i="0" u="none" strike="noStrike" dirty="0">
                          <a:solidFill>
                            <a:srgbClr val="000000"/>
                          </a:solidFill>
                          <a:effectLst/>
                          <a:latin typeface="+mn-lt"/>
                        </a:rPr>
                        <a:t>5.50% - 6.50%</a:t>
                      </a:r>
                    </a:p>
                  </a:txBody>
                  <a:tcPr marL="0" marR="0" marT="0" marB="0" anchor="b">
                    <a:solidFill>
                      <a:schemeClr val="bg1">
                        <a:lumMod val="95000"/>
                      </a:schemeClr>
                    </a:solidFill>
                  </a:tcPr>
                </a:tc>
                <a:tc>
                  <a:txBody>
                    <a:bodyPr/>
                    <a:lstStyle/>
                    <a:p>
                      <a:pPr algn="ctr" fontAlgn="b"/>
                      <a:r>
                        <a:rPr lang="en-US" sz="1200" b="0" i="0" u="none" strike="noStrike" dirty="0">
                          <a:solidFill>
                            <a:srgbClr val="000000"/>
                          </a:solidFill>
                          <a:effectLst/>
                          <a:latin typeface="+mn-lt"/>
                        </a:rPr>
                        <a:t>5.00% - 6.50%</a:t>
                      </a:r>
                    </a:p>
                  </a:txBody>
                  <a:tcPr marL="0" marR="0" marT="0" marB="0" anchor="b">
                    <a:solidFill>
                      <a:schemeClr val="bg1">
                        <a:lumMod val="95000"/>
                      </a:schemeClr>
                    </a:solidFill>
                  </a:tcPr>
                </a:tc>
                <a:extLst>
                  <a:ext uri="{0D108BD9-81ED-4DB2-BD59-A6C34878D82A}">
                    <a16:rowId xmlns:a16="http://schemas.microsoft.com/office/drawing/2014/main" val="3163091426"/>
                  </a:ext>
                </a:extLst>
              </a:tr>
              <a:tr h="115201">
                <a:tc>
                  <a:txBody>
                    <a:bodyPr/>
                    <a:lstStyle/>
                    <a:p>
                      <a:pPr algn="l" fontAlgn="b"/>
                      <a:r>
                        <a:rPr lang="en-US" sz="1200" b="1" i="0" u="none" strike="noStrike" dirty="0">
                          <a:solidFill>
                            <a:srgbClr val="000000"/>
                          </a:solidFill>
                          <a:effectLst/>
                          <a:latin typeface="+mn-lt"/>
                        </a:rPr>
                        <a:t>Effective rate of Interest</a:t>
                      </a:r>
                    </a:p>
                  </a:txBody>
                  <a:tcPr marL="0" marR="0" marT="0" marB="0" anchor="b">
                    <a:solidFill>
                      <a:schemeClr val="bg1">
                        <a:lumMod val="85000"/>
                      </a:schemeClr>
                    </a:solidFill>
                  </a:tcPr>
                </a:tc>
                <a:tc>
                  <a:txBody>
                    <a:bodyPr/>
                    <a:lstStyle/>
                    <a:p>
                      <a:pPr algn="ctr" fontAlgn="b"/>
                      <a:r>
                        <a:rPr lang="en-US" sz="1200" b="1" i="0" u="none" strike="noStrike" dirty="0">
                          <a:solidFill>
                            <a:srgbClr val="000000"/>
                          </a:solidFill>
                          <a:effectLst/>
                          <a:latin typeface="+mn-lt"/>
                        </a:rPr>
                        <a:t>5.70%</a:t>
                      </a:r>
                    </a:p>
                  </a:txBody>
                  <a:tcPr marL="0" marR="0" marT="0" marB="0" anchor="b">
                    <a:solidFill>
                      <a:schemeClr val="bg1">
                        <a:lumMod val="85000"/>
                      </a:schemeClr>
                    </a:solidFill>
                  </a:tcPr>
                </a:tc>
                <a:tc>
                  <a:txBody>
                    <a:bodyPr/>
                    <a:lstStyle/>
                    <a:p>
                      <a:pPr algn="ctr" fontAlgn="b"/>
                      <a:r>
                        <a:rPr lang="en-US" sz="1200" b="1" i="0" u="none" strike="noStrike" dirty="0">
                          <a:solidFill>
                            <a:srgbClr val="000000"/>
                          </a:solidFill>
                          <a:effectLst/>
                          <a:latin typeface="+mn-lt"/>
                        </a:rPr>
                        <a:t>5.91%</a:t>
                      </a:r>
                    </a:p>
                  </a:txBody>
                  <a:tcPr marL="0" marR="0" marT="0" marB="0" anchor="b">
                    <a:solidFill>
                      <a:schemeClr val="bg1">
                        <a:lumMod val="85000"/>
                      </a:schemeClr>
                    </a:solidFill>
                  </a:tcPr>
                </a:tc>
                <a:extLst>
                  <a:ext uri="{0D108BD9-81ED-4DB2-BD59-A6C34878D82A}">
                    <a16:rowId xmlns:a16="http://schemas.microsoft.com/office/drawing/2014/main" val="4154041596"/>
                  </a:ext>
                </a:extLst>
              </a:tr>
            </a:tbl>
          </a:graphicData>
        </a:graphic>
      </p:graphicFrame>
      <p:sp>
        <p:nvSpPr>
          <p:cNvPr id="15" name="Action Button: Go Home 14">
            <a:hlinkClick r:id="" action="ppaction://hlinkshowjump?jump=lastslideviewed" highlightClick="1"/>
            <a:extLst>
              <a:ext uri="{FF2B5EF4-FFF2-40B4-BE49-F238E27FC236}">
                <a16:creationId xmlns:a16="http://schemas.microsoft.com/office/drawing/2014/main" id="{2C40FA53-4FAA-4023-9C18-FA4613F45894}"/>
              </a:ext>
            </a:extLst>
          </p:cNvPr>
          <p:cNvSpPr/>
          <p:nvPr/>
        </p:nvSpPr>
        <p:spPr>
          <a:xfrm>
            <a:off x="10863676" y="6092821"/>
            <a:ext cx="704273" cy="365125"/>
          </a:xfrm>
          <a:prstGeom prst="actionButtonHom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7722038-6B38-1BEF-32CD-F983D28A7B70}"/>
              </a:ext>
            </a:extLst>
          </p:cNvPr>
          <p:cNvSpPr/>
          <p:nvPr/>
        </p:nvSpPr>
        <p:spPr>
          <a:xfrm>
            <a:off x="623686" y="1310282"/>
            <a:ext cx="5574759" cy="40201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Debt Equity Ratio</a:t>
            </a:r>
          </a:p>
        </p:txBody>
      </p:sp>
      <p:sp>
        <p:nvSpPr>
          <p:cNvPr id="8" name="Rectangle 7">
            <a:extLst>
              <a:ext uri="{FF2B5EF4-FFF2-40B4-BE49-F238E27FC236}">
                <a16:creationId xmlns:a16="http://schemas.microsoft.com/office/drawing/2014/main" id="{3CBCC9F8-1F5E-B4D2-0752-B33C498C5C14}"/>
              </a:ext>
            </a:extLst>
          </p:cNvPr>
          <p:cNvSpPr/>
          <p:nvPr/>
        </p:nvSpPr>
        <p:spPr>
          <a:xfrm>
            <a:off x="623685" y="4259321"/>
            <a:ext cx="5574759" cy="40201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Effective Rate of Interest</a:t>
            </a:r>
          </a:p>
        </p:txBody>
      </p:sp>
      <p:sp>
        <p:nvSpPr>
          <p:cNvPr id="9" name="Rectangle 8">
            <a:extLst>
              <a:ext uri="{FF2B5EF4-FFF2-40B4-BE49-F238E27FC236}">
                <a16:creationId xmlns:a16="http://schemas.microsoft.com/office/drawing/2014/main" id="{932164DD-F7B7-066B-D764-072E8E651D63}"/>
              </a:ext>
            </a:extLst>
          </p:cNvPr>
          <p:cNvSpPr/>
          <p:nvPr/>
        </p:nvSpPr>
        <p:spPr>
          <a:xfrm>
            <a:off x="6289963" y="1312184"/>
            <a:ext cx="5277985" cy="40201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Management Comments</a:t>
            </a:r>
          </a:p>
        </p:txBody>
      </p:sp>
      <p:sp>
        <p:nvSpPr>
          <p:cNvPr id="12" name="Rectangle 11">
            <a:extLst>
              <a:ext uri="{FF2B5EF4-FFF2-40B4-BE49-F238E27FC236}">
                <a16:creationId xmlns:a16="http://schemas.microsoft.com/office/drawing/2014/main" id="{E8E9957B-7D79-3E26-E4B8-95E18D348C71}"/>
              </a:ext>
            </a:extLst>
          </p:cNvPr>
          <p:cNvSpPr/>
          <p:nvPr/>
        </p:nvSpPr>
        <p:spPr>
          <a:xfrm>
            <a:off x="6289963" y="1724508"/>
            <a:ext cx="5277985" cy="2414962"/>
          </a:xfrm>
          <a:prstGeom prst="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just">
              <a:buFont typeface="Arial" panose="020B0604020202020204" pitchFamily="34" charset="0"/>
              <a:buChar char="•"/>
            </a:pPr>
            <a:r>
              <a:rPr lang="en-US" sz="1400" dirty="0">
                <a:solidFill>
                  <a:schemeClr val="tx1"/>
                </a:solidFill>
                <a:latin typeface="Calibri" panose="020F0502020204030204" pitchFamily="34" charset="0"/>
                <a:ea typeface="Calibri" panose="020F0502020204030204" pitchFamily="34" charset="0"/>
                <a:cs typeface="Arial" panose="020B0604020202020204" pitchFamily="34" charset="0"/>
              </a:rPr>
              <a:t>Interest rates have increased during last year, due to the increase in rates globally. </a:t>
            </a:r>
            <a:endParaRPr lang="en-US" sz="14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US" sz="1400" b="1" dirty="0">
              <a:solidFill>
                <a:schemeClr val="tx1"/>
              </a:solidFill>
            </a:endParaRPr>
          </a:p>
        </p:txBody>
      </p:sp>
      <p:sp>
        <p:nvSpPr>
          <p:cNvPr id="3" name="Slide Number Placeholder 2">
            <a:extLst>
              <a:ext uri="{FF2B5EF4-FFF2-40B4-BE49-F238E27FC236}">
                <a16:creationId xmlns:a16="http://schemas.microsoft.com/office/drawing/2014/main" id="{B8ACAB7A-0862-CFA8-DC90-2988F2F598EA}"/>
              </a:ext>
            </a:extLst>
          </p:cNvPr>
          <p:cNvSpPr>
            <a:spLocks noGrp="1"/>
          </p:cNvSpPr>
          <p:nvPr>
            <p:ph type="sldNum" sz="quarter" idx="12"/>
          </p:nvPr>
        </p:nvSpPr>
        <p:spPr/>
        <p:txBody>
          <a:bodyPr/>
          <a:lstStyle/>
          <a:p>
            <a:fld id="{70EC9206-40C2-4988-907B-F68DF1318569}" type="slidenum">
              <a:rPr lang="en-US" smtClean="0"/>
              <a:pPr/>
              <a:t>6</a:t>
            </a:fld>
            <a:endParaRPr lang="en-US" dirty="0"/>
          </a:p>
        </p:txBody>
      </p:sp>
      <p:graphicFrame>
        <p:nvGraphicFramePr>
          <p:cNvPr id="5" name="Chart 4">
            <a:extLst>
              <a:ext uri="{FF2B5EF4-FFF2-40B4-BE49-F238E27FC236}">
                <a16:creationId xmlns:a16="http://schemas.microsoft.com/office/drawing/2014/main" id="{D07DDF27-31D2-1A41-6183-AC5D8C735B6E}"/>
              </a:ext>
            </a:extLst>
          </p:cNvPr>
          <p:cNvGraphicFramePr>
            <a:graphicFrameLocks/>
          </p:cNvGraphicFramePr>
          <p:nvPr>
            <p:extLst>
              <p:ext uri="{D42A27DB-BD31-4B8C-83A1-F6EECF244321}">
                <p14:modId xmlns:p14="http://schemas.microsoft.com/office/powerpoint/2010/main" val="3335585636"/>
              </p:ext>
            </p:extLst>
          </p:nvPr>
        </p:nvGraphicFramePr>
        <p:xfrm>
          <a:off x="623685" y="1717128"/>
          <a:ext cx="5574758" cy="241496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2748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D5C8599-325D-4895-9F45-6D9646F50698}"/>
              </a:ext>
            </a:extLst>
          </p:cNvPr>
          <p:cNvPicPr>
            <a:picLocks noChangeAspect="1"/>
          </p:cNvPicPr>
          <p:nvPr/>
        </p:nvPicPr>
        <p:blipFill>
          <a:blip r:embed="rId3"/>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id="{A7F3151B-0432-44FF-85B1-2A47C8D4D57F}"/>
              </a:ext>
            </a:extLst>
          </p:cNvPr>
          <p:cNvSpPr>
            <a:spLocks noGrp="1"/>
          </p:cNvSpPr>
          <p:nvPr>
            <p:ph type="title"/>
          </p:nvPr>
        </p:nvSpPr>
        <p:spPr>
          <a:xfrm>
            <a:off x="623687" y="360520"/>
            <a:ext cx="10944262" cy="895415"/>
          </a:xfrm>
        </p:spPr>
        <p:txBody>
          <a:bodyPr>
            <a:normAutofit/>
          </a:bodyPr>
          <a:lstStyle/>
          <a:p>
            <a:r>
              <a:rPr lang="en-US" sz="3300" dirty="0">
                <a:solidFill>
                  <a:schemeClr val="accent2">
                    <a:lumMod val="50000"/>
                  </a:schemeClr>
                </a:solidFill>
                <a:latin typeface="+mn-lt"/>
                <a:ea typeface="Tahoma" panose="020B0604030504040204" pitchFamily="34" charset="0"/>
                <a:cs typeface="Tahoma" panose="020B0604030504040204" pitchFamily="34" charset="0"/>
              </a:rPr>
              <a:t>Performance of Associate Companies – June’23 (6M)</a:t>
            </a:r>
            <a:endParaRPr lang="en-US" sz="3300" dirty="0">
              <a:solidFill>
                <a:schemeClr val="accent2">
                  <a:lumMod val="50000"/>
                </a:schemeClr>
              </a:solidFill>
              <a:latin typeface="+mn-lt"/>
            </a:endParaRPr>
          </a:p>
        </p:txBody>
      </p:sp>
      <p:cxnSp>
        <p:nvCxnSpPr>
          <p:cNvPr id="6" name="Straight Connector 5">
            <a:extLst>
              <a:ext uri="{FF2B5EF4-FFF2-40B4-BE49-F238E27FC236}">
                <a16:creationId xmlns:a16="http://schemas.microsoft.com/office/drawing/2014/main"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445D61DF-67D7-EA8F-344B-77A697C40B07}"/>
              </a:ext>
            </a:extLst>
          </p:cNvPr>
          <p:cNvSpPr/>
          <p:nvPr/>
        </p:nvSpPr>
        <p:spPr>
          <a:xfrm>
            <a:off x="623688" y="1312557"/>
            <a:ext cx="5472130"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Revenue (OMR’000)</a:t>
            </a:r>
          </a:p>
        </p:txBody>
      </p:sp>
      <p:sp>
        <p:nvSpPr>
          <p:cNvPr id="10" name="Rectangle 9">
            <a:extLst>
              <a:ext uri="{FF2B5EF4-FFF2-40B4-BE49-F238E27FC236}">
                <a16:creationId xmlns:a16="http://schemas.microsoft.com/office/drawing/2014/main" id="{2EAAD0C1-66B2-9A39-B345-832F03A4B8FB}"/>
              </a:ext>
            </a:extLst>
          </p:cNvPr>
          <p:cNvSpPr/>
          <p:nvPr/>
        </p:nvSpPr>
        <p:spPr>
          <a:xfrm>
            <a:off x="6160654" y="1310400"/>
            <a:ext cx="5948734"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Net Profit (OMR'000)</a:t>
            </a:r>
          </a:p>
        </p:txBody>
      </p:sp>
      <p:sp>
        <p:nvSpPr>
          <p:cNvPr id="12" name="Rectangle 11">
            <a:extLst>
              <a:ext uri="{FF2B5EF4-FFF2-40B4-BE49-F238E27FC236}">
                <a16:creationId xmlns:a16="http://schemas.microsoft.com/office/drawing/2014/main" id="{F688CF10-69D4-F48C-AE80-08896AB8A0C8}"/>
              </a:ext>
            </a:extLst>
          </p:cNvPr>
          <p:cNvSpPr/>
          <p:nvPr/>
        </p:nvSpPr>
        <p:spPr>
          <a:xfrm>
            <a:off x="622883" y="3988890"/>
            <a:ext cx="5472130"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defRPr sz="1400" b="0" i="0" u="none" strike="noStrike" kern="1200" spc="0" baseline="0">
                <a:solidFill>
                  <a:prstClr val="black">
                    <a:lumMod val="65000"/>
                    <a:lumOff val="35000"/>
                  </a:prstClr>
                </a:solidFill>
                <a:latin typeface="+mn-lt"/>
                <a:ea typeface="+mn-ea"/>
                <a:cs typeface="+mn-cs"/>
              </a:defRPr>
            </a:pPr>
            <a:r>
              <a:rPr lang="en-US" sz="1400" b="1" dirty="0">
                <a:solidFill>
                  <a:schemeClr val="bg1"/>
                </a:solidFill>
              </a:rPr>
              <a:t>Share of Profit</a:t>
            </a:r>
            <a:r>
              <a:rPr lang="en-US" sz="1400" b="1" baseline="0" dirty="0">
                <a:solidFill>
                  <a:schemeClr val="bg1"/>
                </a:solidFill>
              </a:rPr>
              <a:t> (OMR’000)</a:t>
            </a:r>
            <a:endParaRPr lang="en-US" sz="1400" b="1" dirty="0">
              <a:solidFill>
                <a:schemeClr val="bg1"/>
              </a:solidFill>
            </a:endParaRPr>
          </a:p>
        </p:txBody>
      </p:sp>
      <p:sp>
        <p:nvSpPr>
          <p:cNvPr id="13" name="Rectangle 12">
            <a:extLst>
              <a:ext uri="{FF2B5EF4-FFF2-40B4-BE49-F238E27FC236}">
                <a16:creationId xmlns:a16="http://schemas.microsoft.com/office/drawing/2014/main" id="{84F395C3-3AD5-1A23-8FD6-CA4A10A249EE}"/>
              </a:ext>
            </a:extLst>
          </p:cNvPr>
          <p:cNvSpPr/>
          <p:nvPr/>
        </p:nvSpPr>
        <p:spPr>
          <a:xfrm>
            <a:off x="6160654" y="3988889"/>
            <a:ext cx="5948735"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Management Comments</a:t>
            </a:r>
          </a:p>
        </p:txBody>
      </p:sp>
      <p:sp>
        <p:nvSpPr>
          <p:cNvPr id="16" name="TextBox 15">
            <a:extLst>
              <a:ext uri="{FF2B5EF4-FFF2-40B4-BE49-F238E27FC236}">
                <a16:creationId xmlns:a16="http://schemas.microsoft.com/office/drawing/2014/main" id="{10428AFD-1263-0C23-3DB0-00702E81C9D9}"/>
              </a:ext>
            </a:extLst>
          </p:cNvPr>
          <p:cNvSpPr txBox="1"/>
          <p:nvPr/>
        </p:nvSpPr>
        <p:spPr>
          <a:xfrm>
            <a:off x="6160653" y="4313442"/>
            <a:ext cx="5948737" cy="2400657"/>
          </a:xfrm>
          <a:prstGeom prst="rect">
            <a:avLst/>
          </a:prstGeom>
          <a:solidFill>
            <a:schemeClr val="accent3">
              <a:lumMod val="20000"/>
              <a:lumOff val="80000"/>
            </a:schemeClr>
          </a:solidFill>
          <a:ln>
            <a:solidFill>
              <a:schemeClr val="accent3"/>
            </a:solidFill>
          </a:ln>
        </p:spPr>
        <p:txBody>
          <a:bodyPr wrap="square" rtlCol="0">
            <a:spAutoFit/>
          </a:bodyPr>
          <a:lstStyle/>
          <a:p>
            <a:pPr marL="171450" marR="0" indent="-171450" algn="just">
              <a:spcBef>
                <a:spcPts val="0"/>
              </a:spcBef>
              <a:spcAft>
                <a:spcPts val="0"/>
              </a:spcAft>
              <a:buFont typeface="Arial" panose="020B0604020202020204" pitchFamily="34" charset="0"/>
              <a:buChar char="•"/>
            </a:pP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All of our Associate Companies, except Alruwad School, are listed companies. Investors and financial analysts can obtain more details from MSX.</a:t>
            </a:r>
          </a:p>
          <a:p>
            <a:pPr marL="171450" marR="0" indent="-171450" algn="just">
              <a:spcBef>
                <a:spcPts val="0"/>
              </a:spcBef>
              <a:spcAft>
                <a:spcPts val="0"/>
              </a:spcAft>
              <a:buFont typeface="Arial" panose="020B0604020202020204" pitchFamily="34" charset="0"/>
              <a:buChar char="•"/>
            </a:pP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The performance of Voltamp, NDC, and NABIL has improved compared to last year, reporting better profits. On the other hand, Al Maha, Alruwad School, Oman Chlorine, and Arabia Falcon reported either losses or lower profits compared to last year.</a:t>
            </a:r>
          </a:p>
          <a:p>
            <a:pPr marL="171450" marR="0" indent="-171450" algn="just">
              <a:spcBef>
                <a:spcPts val="0"/>
              </a:spcBef>
              <a:spcAft>
                <a:spcPts val="0"/>
              </a:spcAft>
              <a:buFont typeface="Arial" panose="020B0604020202020204" pitchFamily="34" charset="0"/>
              <a:buChar char="•"/>
            </a:pP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A major decline was noted in the performance of Al Maha due to a share of loss of OMR 786,721 recorded from its newly acquired associate, Al </a:t>
            </a:r>
            <a:r>
              <a:rPr lang="en-US" sz="1000" kern="100" dirty="0" err="1">
                <a:effectLst/>
                <a:latin typeface="Calibri" panose="020F0502020204030204" pitchFamily="34" charset="0"/>
                <a:ea typeface="Calibri" panose="020F0502020204030204" pitchFamily="34" charset="0"/>
                <a:cs typeface="Times New Roman" panose="02020603050405020304" pitchFamily="18" charset="0"/>
              </a:rPr>
              <a:t>Hael</a:t>
            </a: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 Ceramics LLC, and a decline in revenue due to increased competition from low-cost imported tiles in the GCC and the impact of new customs duties in KSA.</a:t>
            </a:r>
          </a:p>
          <a:p>
            <a:pPr marL="171450" marR="0" indent="-171450" algn="just">
              <a:spcBef>
                <a:spcPts val="0"/>
              </a:spcBef>
              <a:spcAft>
                <a:spcPts val="0"/>
              </a:spcAft>
              <a:buFont typeface="Arial" panose="020B0604020202020204" pitchFamily="34" charset="0"/>
              <a:buChar char="•"/>
            </a:pP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Alruwad School has reported lower revenue and a loss for the six-month period ending on July 31, 2023. This is primarily due to a lower number of students enrolled in the school during the academic year. The school has signed an agreement with Ellesmere, UK, and we expect that the school's performance will improve in the coming years.</a:t>
            </a:r>
          </a:p>
          <a:p>
            <a:pPr marL="171450" marR="0" indent="-171450" algn="just">
              <a:spcBef>
                <a:spcPts val="0"/>
              </a:spcBef>
              <a:spcAft>
                <a:spcPts val="0"/>
              </a:spcAft>
              <a:buFont typeface="Arial" panose="020B0604020202020204" pitchFamily="34" charset="0"/>
              <a:buChar char="•"/>
            </a:pP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Oman Chlorine has underperformed mainly due to lower selling prices of Caustic products and increased cost of borrowing of its subsidiaries in Qatar and UAE.</a:t>
            </a:r>
          </a:p>
          <a:p>
            <a:pPr marL="171450" marR="0" indent="-171450" algn="just">
              <a:spcBef>
                <a:spcPts val="0"/>
              </a:spcBef>
              <a:spcAft>
                <a:spcPts val="0"/>
              </a:spcAft>
              <a:buFont typeface="Arial" panose="020B0604020202020204" pitchFamily="34" charset="0"/>
              <a:buChar char="•"/>
            </a:pPr>
            <a:r>
              <a:rPr lang="en-US" sz="1000" kern="100" dirty="0">
                <a:effectLst/>
                <a:latin typeface="Calibri" panose="020F0502020204030204" pitchFamily="34" charset="0"/>
                <a:ea typeface="Calibri" panose="020F0502020204030204" pitchFamily="34" charset="0"/>
                <a:cs typeface="Times New Roman" panose="02020603050405020304" pitchFamily="18" charset="0"/>
              </a:rPr>
              <a:t>The increase in total claims affected the performance of Arabia Falcon.</a:t>
            </a:r>
          </a:p>
        </p:txBody>
      </p:sp>
      <p:sp>
        <p:nvSpPr>
          <p:cNvPr id="3" name="Slide Number Placeholder 2">
            <a:extLst>
              <a:ext uri="{FF2B5EF4-FFF2-40B4-BE49-F238E27FC236}">
                <a16:creationId xmlns:a16="http://schemas.microsoft.com/office/drawing/2014/main" id="{C96E9977-674E-DDE1-62B8-318D04318FFD}"/>
              </a:ext>
            </a:extLst>
          </p:cNvPr>
          <p:cNvSpPr>
            <a:spLocks noGrp="1"/>
          </p:cNvSpPr>
          <p:nvPr>
            <p:ph type="sldNum" sz="quarter" idx="12"/>
          </p:nvPr>
        </p:nvSpPr>
        <p:spPr/>
        <p:txBody>
          <a:bodyPr/>
          <a:lstStyle/>
          <a:p>
            <a:fld id="{70EC9206-40C2-4988-907B-F68DF1318569}" type="slidenum">
              <a:rPr lang="en-US" smtClean="0"/>
              <a:pPr/>
              <a:t>7</a:t>
            </a:fld>
            <a:endParaRPr lang="en-US" dirty="0"/>
          </a:p>
        </p:txBody>
      </p:sp>
      <p:graphicFrame>
        <p:nvGraphicFramePr>
          <p:cNvPr id="5" name="Chart 4">
            <a:extLst>
              <a:ext uri="{FF2B5EF4-FFF2-40B4-BE49-F238E27FC236}">
                <a16:creationId xmlns:a16="http://schemas.microsoft.com/office/drawing/2014/main" id="{C4C56602-7514-0056-8887-E88F4C2C7F6C}"/>
              </a:ext>
            </a:extLst>
          </p:cNvPr>
          <p:cNvGraphicFramePr>
            <a:graphicFrameLocks/>
          </p:cNvGraphicFramePr>
          <p:nvPr>
            <p:extLst>
              <p:ext uri="{D42A27DB-BD31-4B8C-83A1-F6EECF244321}">
                <p14:modId xmlns:p14="http://schemas.microsoft.com/office/powerpoint/2010/main" val="3945508254"/>
              </p:ext>
            </p:extLst>
          </p:nvPr>
        </p:nvGraphicFramePr>
        <p:xfrm>
          <a:off x="622882" y="1642082"/>
          <a:ext cx="5472130" cy="22887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29D30F6C-09A7-7D43-D8C5-B159A96FC56F}"/>
              </a:ext>
            </a:extLst>
          </p:cNvPr>
          <p:cNvGraphicFramePr>
            <a:graphicFrameLocks/>
          </p:cNvGraphicFramePr>
          <p:nvPr>
            <p:extLst>
              <p:ext uri="{D42A27DB-BD31-4B8C-83A1-F6EECF244321}">
                <p14:modId xmlns:p14="http://schemas.microsoft.com/office/powerpoint/2010/main" val="3383104779"/>
              </p:ext>
            </p:extLst>
          </p:nvPr>
        </p:nvGraphicFramePr>
        <p:xfrm>
          <a:off x="622882" y="4311867"/>
          <a:ext cx="5472130" cy="235335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 name="Chart 3">
            <a:extLst>
              <a:ext uri="{FF2B5EF4-FFF2-40B4-BE49-F238E27FC236}">
                <a16:creationId xmlns:a16="http://schemas.microsoft.com/office/drawing/2014/main" id="{ADD2A88D-1EC5-F1FA-0D0D-45B8D13CB369}"/>
              </a:ext>
            </a:extLst>
          </p:cNvPr>
          <p:cNvGraphicFramePr>
            <a:graphicFrameLocks/>
          </p:cNvGraphicFramePr>
          <p:nvPr>
            <p:extLst>
              <p:ext uri="{D42A27DB-BD31-4B8C-83A1-F6EECF244321}">
                <p14:modId xmlns:p14="http://schemas.microsoft.com/office/powerpoint/2010/main" val="4204981377"/>
              </p:ext>
            </p:extLst>
          </p:nvPr>
        </p:nvGraphicFramePr>
        <p:xfrm>
          <a:off x="6177564" y="1684312"/>
          <a:ext cx="5931823" cy="224651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282778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E52024-98DB-A430-87DC-CBDCAEC7E6FA}"/>
              </a:ext>
            </a:extLst>
          </p:cNvPr>
          <p:cNvSpPr txBox="1"/>
          <p:nvPr/>
        </p:nvSpPr>
        <p:spPr>
          <a:xfrm>
            <a:off x="4194495" y="2441196"/>
            <a:ext cx="3263318" cy="830997"/>
          </a:xfrm>
          <a:prstGeom prst="rect">
            <a:avLst/>
          </a:prstGeom>
          <a:noFill/>
        </p:spPr>
        <p:txBody>
          <a:bodyPr wrap="square" rtlCol="0">
            <a:spAutoFit/>
          </a:bodyPr>
          <a:lstStyle/>
          <a:p>
            <a:pPr algn="ctr"/>
            <a:r>
              <a:rPr lang="en-US" sz="4800" dirty="0"/>
              <a:t>Thank You</a:t>
            </a:r>
          </a:p>
        </p:txBody>
      </p:sp>
      <p:sp>
        <p:nvSpPr>
          <p:cNvPr id="4" name="Slide Number Placeholder 3">
            <a:extLst>
              <a:ext uri="{FF2B5EF4-FFF2-40B4-BE49-F238E27FC236}">
                <a16:creationId xmlns:a16="http://schemas.microsoft.com/office/drawing/2014/main" id="{CF56ECBD-B738-8636-EF49-E76787FECD48}"/>
              </a:ext>
            </a:extLst>
          </p:cNvPr>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322568425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37829</TotalTime>
  <Words>943</Words>
  <Application>Microsoft Office PowerPoint</Application>
  <PresentationFormat>Widescreen</PresentationFormat>
  <Paragraphs>212</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Courier New</vt:lpstr>
      <vt:lpstr>Office Theme</vt:lpstr>
      <vt:lpstr>Al Anwar Investments SAOG </vt:lpstr>
      <vt:lpstr>Investment Portfolio</vt:lpstr>
      <vt:lpstr>Portfolio Sector Allocation</vt:lpstr>
      <vt:lpstr> Al Anwar Performance– YTD Sept’23</vt:lpstr>
      <vt:lpstr>Financial Overview – Balance Sheet   </vt:lpstr>
      <vt:lpstr>Bank Borrowing</vt:lpstr>
      <vt:lpstr>Performance of Associate Companies – June’23 (6M)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Khalid Al-Eisri</dc:creator>
  <cp:lastModifiedBy>Dhiraj Chidwal</cp:lastModifiedBy>
  <cp:revision>343</cp:revision>
  <cp:lastPrinted>2022-12-08T05:01:51Z</cp:lastPrinted>
  <dcterms:created xsi:type="dcterms:W3CDTF">2021-07-01T13:17:49Z</dcterms:created>
  <dcterms:modified xsi:type="dcterms:W3CDTF">2023-12-11T11:07:37Z</dcterms:modified>
</cp:coreProperties>
</file>